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Roboto" panose="020B0604020202020204" charset="0"/>
      <p:regular r:id="rId18"/>
      <p:bold r:id="rId19"/>
      <p:italic r:id="rId20"/>
      <p:boldItalic r:id="rId21"/>
    </p:embeddedFont>
    <p:embeddedFont>
      <p:font typeface="Dosis"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177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00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50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890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901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NJ-zG8NG2YZsU00w6s6dWxPs16DTRu9J?usp=sharing"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hyperlink" Target="https://colab.research.google.com/drive/1NJ-zG8NG2YZsU00w6s6dWxPs16DTRu9J?usp=sharin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smtClean="0">
                <a:latin typeface="Dosis"/>
                <a:ea typeface="Dosis"/>
                <a:cs typeface="Dosis"/>
                <a:sym typeface="Dosis"/>
              </a:rPr>
              <a:t>A</a:t>
            </a:r>
            <a:r>
              <a:rPr lang="en" sz="1200" b="1" dirty="0" smtClean="0">
                <a:latin typeface="Dosis"/>
                <a:ea typeface="Dosis"/>
                <a:cs typeface="Dosis"/>
                <a:sym typeface="Dosis"/>
              </a:rPr>
              <a:t>bie bachtiar</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rPr>
              <a:t>abiebachtiar04@gmail.com</a:t>
            </a:r>
            <a:endParaRPr sz="1200" dirty="0">
              <a:latin typeface="Dosis"/>
              <a:ea typeface="Dosis"/>
              <a:cs typeface="Dosis"/>
              <a:sym typeface="Dosis"/>
            </a:endParaRPr>
          </a:p>
        </p:txBody>
      </p:sp>
      <p:pic>
        <p:nvPicPr>
          <p:cNvPr id="101" name="Google Shape;101;p25"/>
          <p:cNvPicPr preferRelativeResize="0"/>
          <p:nvPr/>
        </p:nvPicPr>
        <p:blipFill rotWithShape="1">
          <a:blip r:embed="rId4">
            <a:alphaModFix/>
          </a:blip>
          <a:srcRect/>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2" name="Subtitle 1"/>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Preprocessing</a:t>
            </a:r>
            <a:br>
              <a:rPr lang="en-US" dirty="0"/>
            </a:br>
            <a:endParaRPr lang="en-US" dirty="0"/>
          </a:p>
        </p:txBody>
      </p:sp>
      <p:sp>
        <p:nvSpPr>
          <p:cNvPr id="3" name="Text Placeholder 2"/>
          <p:cNvSpPr>
            <a:spLocks noGrp="1"/>
          </p:cNvSpPr>
          <p:nvPr>
            <p:ph type="body" idx="1"/>
          </p:nvPr>
        </p:nvSpPr>
        <p:spPr>
          <a:xfrm>
            <a:off x="6401694" y="1152475"/>
            <a:ext cx="2430606" cy="3416400"/>
          </a:xfrm>
        </p:spPr>
        <p:txBody>
          <a:bodyPr/>
          <a:lstStyle/>
          <a:p>
            <a:r>
              <a:rPr lang="en-US" dirty="0" err="1" smtClean="0"/>
              <a:t>Standarisasi</a:t>
            </a:r>
            <a:r>
              <a:rPr lang="en-US" dirty="0" smtClean="0"/>
              <a:t> data</a:t>
            </a:r>
          </a:p>
          <a:p>
            <a:r>
              <a:rPr lang="en-US" dirty="0" err="1" smtClean="0"/>
              <a:t>Fuature</a:t>
            </a:r>
            <a:r>
              <a:rPr lang="en-US" dirty="0" smtClean="0"/>
              <a:t> imbalance </a:t>
            </a:r>
            <a:r>
              <a:rPr lang="en-US" dirty="0" err="1" smtClean="0"/>
              <a:t>untuk</a:t>
            </a:r>
            <a:r>
              <a:rPr lang="en-US" dirty="0" smtClean="0"/>
              <a:t> </a:t>
            </a:r>
            <a:r>
              <a:rPr lang="en-US" dirty="0" err="1" smtClean="0"/>
              <a:t>mecari</a:t>
            </a:r>
            <a:r>
              <a:rPr lang="en-US" dirty="0" smtClean="0"/>
              <a:t> </a:t>
            </a:r>
            <a:r>
              <a:rPr lang="en-US" dirty="0" err="1" smtClean="0"/>
              <a:t>proposisi</a:t>
            </a:r>
            <a:r>
              <a:rPr lang="en-US" dirty="0" smtClean="0"/>
              <a:t> data </a:t>
            </a:r>
            <a:endParaRPr lang="en-US" dirty="0"/>
          </a:p>
        </p:txBody>
      </p:sp>
      <p:pic>
        <p:nvPicPr>
          <p:cNvPr id="4" name="Picture 3"/>
          <p:cNvPicPr>
            <a:picLocks noChangeAspect="1"/>
          </p:cNvPicPr>
          <p:nvPr/>
        </p:nvPicPr>
        <p:blipFill>
          <a:blip r:embed="rId2"/>
          <a:stretch>
            <a:fillRect/>
          </a:stretch>
        </p:blipFill>
        <p:spPr>
          <a:xfrm>
            <a:off x="0" y="560525"/>
            <a:ext cx="1981477" cy="323895"/>
          </a:xfrm>
          <a:prstGeom prst="rect">
            <a:avLst/>
          </a:prstGeom>
        </p:spPr>
      </p:pic>
      <p:pic>
        <p:nvPicPr>
          <p:cNvPr id="5" name="Picture 4"/>
          <p:cNvPicPr>
            <a:picLocks noChangeAspect="1"/>
          </p:cNvPicPr>
          <p:nvPr/>
        </p:nvPicPr>
        <p:blipFill>
          <a:blip r:embed="rId3"/>
          <a:stretch>
            <a:fillRect/>
          </a:stretch>
        </p:blipFill>
        <p:spPr>
          <a:xfrm>
            <a:off x="0" y="884420"/>
            <a:ext cx="3829584" cy="1619476"/>
          </a:xfrm>
          <a:prstGeom prst="rect">
            <a:avLst/>
          </a:prstGeom>
        </p:spPr>
      </p:pic>
      <p:pic>
        <p:nvPicPr>
          <p:cNvPr id="6" name="Picture 5"/>
          <p:cNvPicPr>
            <a:picLocks noChangeAspect="1"/>
          </p:cNvPicPr>
          <p:nvPr/>
        </p:nvPicPr>
        <p:blipFill>
          <a:blip r:embed="rId4"/>
          <a:stretch>
            <a:fillRect/>
          </a:stretch>
        </p:blipFill>
        <p:spPr>
          <a:xfrm>
            <a:off x="0" y="2419609"/>
            <a:ext cx="1724266" cy="400106"/>
          </a:xfrm>
          <a:prstGeom prst="rect">
            <a:avLst/>
          </a:prstGeom>
        </p:spPr>
      </p:pic>
      <p:pic>
        <p:nvPicPr>
          <p:cNvPr id="7" name="Picture 6"/>
          <p:cNvPicPr>
            <a:picLocks noChangeAspect="1"/>
          </p:cNvPicPr>
          <p:nvPr/>
        </p:nvPicPr>
        <p:blipFill>
          <a:blip r:embed="rId5"/>
          <a:stretch>
            <a:fillRect/>
          </a:stretch>
        </p:blipFill>
        <p:spPr>
          <a:xfrm>
            <a:off x="0" y="2819715"/>
            <a:ext cx="6401693" cy="885949"/>
          </a:xfrm>
          <a:prstGeom prst="rect">
            <a:avLst/>
          </a:prstGeom>
        </p:spPr>
      </p:pic>
    </p:spTree>
    <p:extLst>
      <p:ext uri="{BB962C8B-B14F-4D97-AF65-F5344CB8AC3E}">
        <p14:creationId xmlns:p14="http://schemas.microsoft.com/office/powerpoint/2010/main" val="248606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graphicFrame>
        <p:nvGraphicFramePr>
          <p:cNvPr id="6" name="Table 5">
            <a:extLst>
              <a:ext uri="{FF2B5EF4-FFF2-40B4-BE49-F238E27FC236}">
                <a16:creationId xmlns:a16="http://schemas.microsoft.com/office/drawing/2014/main" id="{713BE7C7-1B3F-86CB-4B1E-759635DDB377}"/>
              </a:ext>
            </a:extLst>
          </p:cNvPr>
          <p:cNvGraphicFramePr>
            <a:graphicFrameLocks noGrp="1"/>
          </p:cNvGraphicFramePr>
          <p:nvPr>
            <p:extLst/>
          </p:nvPr>
        </p:nvGraphicFramePr>
        <p:xfrm>
          <a:off x="1079120" y="1122242"/>
          <a:ext cx="6864880" cy="3146593"/>
        </p:xfrm>
        <a:graphic>
          <a:graphicData uri="http://schemas.openxmlformats.org/drawingml/2006/table">
            <a:tbl>
              <a:tblPr firstRow="1" bandRow="1">
                <a:tableStyleId>{5C22544A-7EE6-4342-B048-85BDC9FD1C3A}</a:tableStyleId>
              </a:tblPr>
              <a:tblGrid>
                <a:gridCol w="1372976">
                  <a:extLst>
                    <a:ext uri="{9D8B030D-6E8A-4147-A177-3AD203B41FA5}">
                      <a16:colId xmlns:a16="http://schemas.microsoft.com/office/drawing/2014/main" val="2077053960"/>
                    </a:ext>
                  </a:extLst>
                </a:gridCol>
                <a:gridCol w="1372976">
                  <a:extLst>
                    <a:ext uri="{9D8B030D-6E8A-4147-A177-3AD203B41FA5}">
                      <a16:colId xmlns:a16="http://schemas.microsoft.com/office/drawing/2014/main" val="1281987806"/>
                    </a:ext>
                  </a:extLst>
                </a:gridCol>
                <a:gridCol w="1372976">
                  <a:extLst>
                    <a:ext uri="{9D8B030D-6E8A-4147-A177-3AD203B41FA5}">
                      <a16:colId xmlns:a16="http://schemas.microsoft.com/office/drawing/2014/main" val="560460465"/>
                    </a:ext>
                  </a:extLst>
                </a:gridCol>
                <a:gridCol w="1372976">
                  <a:extLst>
                    <a:ext uri="{9D8B030D-6E8A-4147-A177-3AD203B41FA5}">
                      <a16:colId xmlns:a16="http://schemas.microsoft.com/office/drawing/2014/main" val="698867968"/>
                    </a:ext>
                  </a:extLst>
                </a:gridCol>
                <a:gridCol w="1372976">
                  <a:extLst>
                    <a:ext uri="{9D8B030D-6E8A-4147-A177-3AD203B41FA5}">
                      <a16:colId xmlns:a16="http://schemas.microsoft.com/office/drawing/2014/main" val="3643827323"/>
                    </a:ext>
                  </a:extLst>
                </a:gridCol>
              </a:tblGrid>
              <a:tr h="654655">
                <a:tc>
                  <a:txBody>
                    <a:bodyPr/>
                    <a:lstStyle/>
                    <a:p>
                      <a:pPr algn="ctr"/>
                      <a:r>
                        <a:rPr lang="en-US" dirty="0"/>
                        <a:t>Model</a:t>
                      </a:r>
                      <a:endParaRPr lang="en-ID" dirty="0"/>
                    </a:p>
                  </a:txBody>
                  <a:tcPr>
                    <a:solidFill>
                      <a:srgbClr val="CF67A5"/>
                    </a:solidFill>
                  </a:tcPr>
                </a:tc>
                <a:tc>
                  <a:txBody>
                    <a:bodyPr/>
                    <a:lstStyle/>
                    <a:p>
                      <a:pPr algn="ctr"/>
                      <a:r>
                        <a:rPr lang="en-US" dirty="0" smtClean="0"/>
                        <a:t>Accuracy</a:t>
                      </a:r>
                      <a:endParaRPr lang="en-ID" dirty="0"/>
                    </a:p>
                  </a:txBody>
                  <a:tcPr>
                    <a:solidFill>
                      <a:srgbClr val="CF67A5"/>
                    </a:solidFill>
                  </a:tcPr>
                </a:tc>
                <a:tc>
                  <a:txBody>
                    <a:bodyPr/>
                    <a:lstStyle/>
                    <a:p>
                      <a:pPr algn="ctr"/>
                      <a:r>
                        <a:rPr lang="en-US" dirty="0" smtClean="0"/>
                        <a:t>Precision</a:t>
                      </a:r>
                      <a:endParaRPr lang="en-ID" dirty="0"/>
                    </a:p>
                  </a:txBody>
                  <a:tcPr>
                    <a:solidFill>
                      <a:srgbClr val="CF67A5"/>
                    </a:solidFill>
                  </a:tcPr>
                </a:tc>
                <a:tc>
                  <a:txBody>
                    <a:bodyPr/>
                    <a:lstStyle/>
                    <a:p>
                      <a:pPr algn="ctr"/>
                      <a:r>
                        <a:rPr lang="en-US" dirty="0"/>
                        <a:t>Recall </a:t>
                      </a:r>
                      <a:endParaRPr lang="en-ID" dirty="0"/>
                    </a:p>
                  </a:txBody>
                  <a:tcPr>
                    <a:solidFill>
                      <a:srgbClr val="CF67A5"/>
                    </a:solidFill>
                  </a:tcPr>
                </a:tc>
                <a:tc>
                  <a:txBody>
                    <a:bodyPr/>
                    <a:lstStyle/>
                    <a:p>
                      <a:pPr algn="ctr"/>
                      <a:r>
                        <a:rPr lang="en-US" dirty="0"/>
                        <a:t>F1 </a:t>
                      </a:r>
                      <a:endParaRPr lang="en-ID" dirty="0"/>
                    </a:p>
                  </a:txBody>
                  <a:tcPr>
                    <a:solidFill>
                      <a:srgbClr val="CF67A5"/>
                    </a:solidFill>
                  </a:tcPr>
                </a:tc>
                <a:extLst>
                  <a:ext uri="{0D108BD9-81ED-4DB2-BD59-A6C34878D82A}">
                    <a16:rowId xmlns:a16="http://schemas.microsoft.com/office/drawing/2014/main" val="3037336158"/>
                  </a:ext>
                </a:extLst>
              </a:tr>
              <a:tr h="587931">
                <a:tc>
                  <a:txBody>
                    <a:bodyPr/>
                    <a:lstStyle/>
                    <a:p>
                      <a:pPr algn="ctr"/>
                      <a:r>
                        <a:rPr lang="en-US" dirty="0"/>
                        <a:t>Logistic Regression</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ID" dirty="0" smtClean="0"/>
                        <a:t>0,96</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3673986130"/>
                  </a:ext>
                </a:extLst>
              </a:tr>
              <a:tr h="441434">
                <a:tc>
                  <a:txBody>
                    <a:bodyPr/>
                    <a:lstStyle/>
                    <a:p>
                      <a:pPr algn="ctr"/>
                      <a:r>
                        <a:rPr lang="en-US" dirty="0"/>
                        <a:t>Decision Tree</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0,96</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373722766"/>
                  </a:ext>
                </a:extLst>
              </a:tr>
              <a:tr h="525517">
                <a:tc>
                  <a:txBody>
                    <a:bodyPr/>
                    <a:lstStyle/>
                    <a:p>
                      <a:pPr algn="ctr"/>
                      <a:r>
                        <a:rPr lang="en-US" dirty="0"/>
                        <a:t>Random Forest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0,94</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0,81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996605506"/>
                  </a:ext>
                </a:extLst>
              </a:tr>
              <a:tr h="468528">
                <a:tc>
                  <a:txBody>
                    <a:bodyPr/>
                    <a:lstStyle/>
                    <a:p>
                      <a:pPr algn="ctr"/>
                      <a:r>
                        <a:rPr lang="en-US" dirty="0" err="1"/>
                        <a:t>Adaboost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0,98</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0,96</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2635913776"/>
                  </a:ext>
                </a:extLst>
              </a:tr>
              <a:tr h="468528">
                <a:tc>
                  <a:txBody>
                    <a:bodyPr/>
                    <a:lstStyle/>
                    <a:p>
                      <a:pPr algn="ctr"/>
                      <a:r>
                        <a:rPr lang="en-US" dirty="0" err="1"/>
                        <a:t>XGBoost</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0,90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1</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a:t>70</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tc>
                  <a:txBody>
                    <a:bodyPr/>
                    <a:lstStyle/>
                    <a:p>
                      <a:pPr algn="ctr"/>
                      <a:r>
                        <a:rPr lang="en-US" dirty="0" smtClean="0"/>
                        <a:t>0,83</a:t>
                      </a:r>
                      <a:endParaRPr lang="en-ID" dirty="0"/>
                    </a:p>
                  </a:txBody>
                  <a:tcPr>
                    <a:gradFill flip="none" rotWithShape="1">
                      <a:gsLst>
                        <a:gs pos="0">
                          <a:srgbClr val="CF67A5">
                            <a:tint val="66000"/>
                            <a:satMod val="160000"/>
                          </a:srgbClr>
                        </a:gs>
                        <a:gs pos="50000">
                          <a:srgbClr val="CF67A5">
                            <a:tint val="44500"/>
                            <a:satMod val="160000"/>
                          </a:srgbClr>
                        </a:gs>
                        <a:gs pos="100000">
                          <a:srgbClr val="CF67A5">
                            <a:tint val="23500"/>
                            <a:satMod val="160000"/>
                          </a:srgbClr>
                        </a:gs>
                      </a:gsLst>
                      <a:lin ang="10800000" scaled="1"/>
                      <a:tileRect/>
                    </a:gradFill>
                  </a:tcPr>
                </a:tc>
                <a:extLst>
                  <a:ext uri="{0D108BD9-81ED-4DB2-BD59-A6C34878D82A}">
                    <a16:rowId xmlns:a16="http://schemas.microsoft.com/office/drawing/2014/main" val="3994943215"/>
                  </a:ext>
                </a:extLst>
              </a:tr>
            </a:tbl>
          </a:graphicData>
        </a:graphic>
      </p:graphicFrame>
    </p:spTree>
    <p:extLst>
      <p:ext uri="{BB962C8B-B14F-4D97-AF65-F5344CB8AC3E}">
        <p14:creationId xmlns:p14="http://schemas.microsoft.com/office/powerpoint/2010/main" val="3937680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pic>
        <p:nvPicPr>
          <p:cNvPr id="4" name="Picture 3"/>
          <p:cNvPicPr>
            <a:picLocks noChangeAspect="1"/>
          </p:cNvPicPr>
          <p:nvPr/>
        </p:nvPicPr>
        <p:blipFill>
          <a:blip r:embed="rId2"/>
          <a:stretch>
            <a:fillRect/>
          </a:stretch>
        </p:blipFill>
        <p:spPr>
          <a:xfrm>
            <a:off x="2428576" y="1461932"/>
            <a:ext cx="4286848" cy="2219635"/>
          </a:xfrm>
          <a:prstGeom prst="rect">
            <a:avLst/>
          </a:prstGeom>
        </p:spPr>
      </p:pic>
    </p:spTree>
    <p:extLst>
      <p:ext uri="{BB962C8B-B14F-4D97-AF65-F5344CB8AC3E}">
        <p14:creationId xmlns:p14="http://schemas.microsoft.com/office/powerpoint/2010/main" val="418365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Evaluation pipeline</a:t>
            </a:r>
            <a:br>
              <a:rPr lang="en-US" dirty="0"/>
            </a:br>
            <a:endParaRPr lang="en-US" dirty="0"/>
          </a:p>
        </p:txBody>
      </p:sp>
      <p:sp>
        <p:nvSpPr>
          <p:cNvPr id="3" name="Text Placeholder 2"/>
          <p:cNvSpPr>
            <a:spLocks noGrp="1"/>
          </p:cNvSpPr>
          <p:nvPr>
            <p:ph type="body" idx="1"/>
          </p:nvPr>
        </p:nvSpPr>
        <p:spPr>
          <a:xfrm>
            <a:off x="6442840" y="1152475"/>
            <a:ext cx="2389459" cy="3416400"/>
          </a:xfrm>
        </p:spPr>
        <p:txBody>
          <a:bodyPr/>
          <a:lstStyle/>
          <a:p>
            <a:pPr marL="114300" indent="0">
              <a:buNone/>
            </a:pPr>
            <a:endParaRPr lang="en-US" dirty="0"/>
          </a:p>
        </p:txBody>
      </p:sp>
      <p:sp>
        <p:nvSpPr>
          <p:cNvPr id="4" name="AutoShape 2" descr="data:image/png;base64,iVBORw0KGgoAAAANSUhEUgAAAhIAAAHsCAYAAACHTURLAAAAOXRFWHRTb2Z0d2FyZQBNYXRwbG90bGliIHZlcnNpb24zLjcuMSwgaHR0cHM6Ly9tYXRwbG90bGliLm9yZy/bCgiHAAAACXBIWXMAAA9hAAAPYQGoP6dpAABvFklEQVR4nO3ddVxUWRsH8N8MMSCNEqKkqGDnKhYGBsaau7bYsXbHGoDBrt2xdnetXSiKYoHYoiiKAQYCCkjOff/gdXZHQhhnHJz9fd/PfF7n3HPPfe6syDPPOfdekSAIAoiIiIgUIFZ3AERERPTjYiJBRERECmMiQURERApjIkFEREQKYyJBRERECmMiQURERApjIkFEREQKYyJBRERECmMiQURERApjIkGkQo8ePUKTJk1gYmICkUiEAwcOKHX8p0+fQiQSYcOGDUod90dWv3591K9fX91hEP1nMJEgjff48WMMGDAATk5O0NPTg7GxMWrXro1Fixbh06dPKj22l5cXbt++jZkzZ2Lz5s2oVq2aSo/3PfXs2RMikQjGxsbZfo6PHj2CSCSCSCTC3Llz8z3+q1ev4O3tjdDQUCVES0Sqoq3uAIhU6ciRI/jll18gkUjQo0cPlCtXDqmpqQgMDMTYsWNx9+5d/PXXXyo59qdPnxAUFITff/8dQ4YMUckx7O3t8enTJ+jo6Khk/K/R1tZGUlISDh06hF9//VVu29atW6Gnp4fk5GSFxn716hV8fHzg4OCASpUq5Xm/kydPKnQ8IlIMEwnSWBEREejUqRPs7e3h7++PokWLyrYNHjwY4eHhOHLkiMqO//btWwCAqampyo4hEomgp6ensvG/RiKRoHbt2ti+fXuWRGLbtm1o0aIF9u7d+11iSUpKQqFChaCrq/tdjkdEmTi1QRpr9uzZSEhIwNq1a+WSiM+cnZ0xfPhw2fv09HRMnz4dJUqUgEQigYODAyZNmoSUlBS5/RwcHNCyZUsEBgbip59+gp6eHpycnLBp0yZZH29vb9jb2wMAxo4dC5FIBAcHBwCZUwKf//xv3t7eEIlEcm2nTp1CnTp1YGpqCkNDQ5QuXRqTJk2Sbc9pjYS/vz/q1q0LAwMDmJqaonXr1rh//362xwsPD0fPnj1hamoKExMT9OrVC0lJSTl/sF/o0qULjh07hri4OFnbtWvX8OjRI3Tp0iVL//fv32PMmDEoX748DA0NYWxsDE9PT9y8eVPW59y5c6hevToAoFevXrIpks/nWb9+fZQrVw7BwcGoV68eChUqJPtcvlwj4eXlBT09vSzn37RpU5iZmeHVq1d5PlciyoqJBGmsQ4cOwcnJCbVq1cpT/759+2Lq1KmoUqUKFixYAHd3d/j5+aFTp05Z+oaHh6NDhw5o3Lgx5s2bBzMzM/Ts2RN3794FALRr1w4LFiwAAHTu3BmbN2/GwoUL8xX/3bt30bJlS6SkpMDX1xfz5s3Dzz//jIsXL+a63+nTp9G0aVO8efMG3t7eGDVqFC5duoTatWvj6dOnWfr/+uuv+PjxI/z8/PDrr79iw4YN8PHxyXOc7dq1g0gkwr59+2Rt27Ztg4uLC6pUqZKl/5MnT3DgwAG0bNkS8+fPx9ixY3H79m24u7vLfqm7urrC19cXANC/f39s3rwZmzdvRr169WTjxMTEwNPTE5UqVcLChQvRoEGDbONbtGgRLCws4OXlhYyMDADAqlWrcPLkSSxZsgQ2NjZ5PlciyoZApIHi4+MFAELr1q3z1D80NFQAIPTt21eufcyYMQIAwd/fX9Zmb28vABDOnz8va3vz5o0gkUiE0aNHy9oiIiIEAMKcOXPkxvTy8hLs7e2zxDBt2jTh3z+SCxYsEAAIb9++zTHuz8dYv369rK1SpUqCpaWlEBMTI2u7efOmIBaLhR49emQ5Xu/eveXGbNu2rVC4cOEcj/nv8zAwMBAEQRA6dOggNGrUSBAEQcjIyBCsra0FHx+fbD+D5ORkISMjI8t5SCQSwdfXV9Z27dq1LOf2mbu7uwBAWLlyZbbb3N3d5dpOnDghABBmzJghPHnyRDA0NBTatGnz1XMkoq9jRYI00ocPHwAARkZGeep/9OhRAMCoUaPk2kePHg0AWdZSlClTBnXr1pW9t7CwQOnSpfHkyROFY/7S57UVBw8ehFQqzdM+UVFRCA0NRc+ePWFubi5rr1ChAho3biw7z38bOHCg3Pu6desiJiZG9hnmRZcuXXDu3DlER0fD398f0dHR2U5rAJnrKsTizH96MjIyEBMTI5u2CQkJyfMxJRIJevXqlae+TZo0wYABA+Dr64t27dpBT08Pq1atyvOxiChnTCRIIxkbGwMAPn78mKf+z549g1gshrOzs1y7tbU1TE1N8ezZM7l2Ozu7LGOYmZkhNjZWwYiz6tixI2rXro2+ffvCysoKnTp1wq5du3JNKj7HWbp06SzbXF1d8e7dOyQmJsq1f3kuZmZmAJCvc2nevDmMjIywc+dObN26FdWrV8/yWX4mlUqxYMEClCxZEhKJBEWKFIGFhQVu3bqF+Pj4PB+zWLFi+VpYOXfuXJibmyM0NBSLFy+GpaVlnvclopwxkSCNZGxsDBsbG9y5cydf+3252DEnWlpa2bYLgqDwMT7P33+mr6+P8+fP4/Tp0+jevTtu3bqFjh07onHjxln6fotvOZfPJBIJ2rVrh40bN2L//v05ViMAYNasWRg1ahTq1auHLVu24MSJEzh16hTKli2b58oLkPn55MeNGzfw5s0bAMDt27fztS8R5YyJBGmsli1b4vHjxwgKCvpqX3t7e0ilUjx69Eiu/fXr14iLi5NdgaEMZmZmclc4fPZl1QMAxGIxGjVqhPnz5+PevXuYOXMm/P39cfbs2WzH/hxnWFhYlm0PHjxAkSJFYGBg8G0nkIMuXbrgxo0b+PjxY7YLVD/bs2cPGjRogLVr16JTp05o0qQJPDw8snwmeU3q8iIxMRG9evVCmTJl0L9/f8yePRvXrl1T2vhE/2VMJEhjjRs3DgYGBujbty9ev36dZfvjx4+xaNEiAJmleQBZrqyYP38+AKBFixZKi6tEiRKIj4/HrVu3ZG1RUVHYv3+/XL/3799n2ffzjZm+vCT1s6JFi6JSpUrYuHGj3C/mO3fu4OTJk7LzVIUGDRpg+vTpWLp0KaytrXPsp6WllaXasXv3brx8+VKu7XPCk13SlV/jx49HZGQkNm7ciPnz58PBwQFeXl45fo5ElHe8IRVprBIlSmDbtm3o2LEjXF1d5e5seenSJezevRs9e/YEAFSsWBFeXl7466+/EBcXB3d3d1y9ehUbN25EmzZtcry0UBGdOnXC+PHj0bZtWwwbNgxJSUlYsWIFSpUqJbfY0NfXF+fPn0eLFi1gb2+PN2/eYPny5ShevDjq1KmT4/hz5syBp6cn3Nzc0KdPH3z69AlLliyBiYkJvL29lXYeXxKLxZg8efJX+7Vs2RK+vr7o1asXatWqhdu3b2Pr1q1wcnKS61eiRAmYmppi5cqVMDIygoGBAWrUqAFHR8d8xeXv74/ly5dj2rRpsstR169fj/r162PKlCmYPXt2vsYjoi+o+aoRIpV7+PCh0K9fP8HBwUHQ1dUVjIyMhNq1awtLliwRkpOTZf3S0tIEHx8fwdHRUdDR0RFsbW2FiRMnyvURhMzLP1u0aJHlOF9edpjT5Z+CIAgnT54UypUrJ+jq6gqlS5cWtmzZkuXyzzNnzgitW7cWbGxsBF1dXcHGxkbo3Lmz8PDhwyzH+PISydOnTwu1a9cW9PX1BWNjY6FVq1bCvXv35Pp8Pt6Xl5euX79eACBERETk+JkKgvzlnznJ6fLP0aNHC0WLFhX09fWF2rVrC0FBQdletnnw4EGhTJkygra2ttx5uru7C2XLls32mP8e58OHD4K9vb1QpUoVIS0tTa7fyJEjBbFYLAQFBeV6DkSUO5Eg5GNFFREREdG/cI0EERERKYyJBBERESmMiQQREREpjIkEERERKYyJBBERESmMiQQREREpjIkEERERKYyJBBERESmMiQQREREpjIkEERERKYyJBBERESmMiQQREREpjIkEERERKYyJBBERESmMiQQREREpjIkEERERKYyJBBERESmMiQQREREpjIkEERERKYyJBBERESmMiQQREREpjIkEERERKYyJBBERESmMiQQREREpjIkEERERKYyJBBERESmMiQQREREpjIkEERERKUxb3QGogn7lIeoOgahAir22VN0hEBU4et/hN6Gyfi99ulHwfoY1MpEgIiIqUESaOwGguWdGREREKseKBBERkaqJROqOQGWYSBAREakapzaIiIiIsmJFgoiISNU4tUFEREQK49QGERERUVasSBAREakapzaIiIhIYRo8tcFEgoiISNU0uCKhuSkSERERqRwrEkRERKrGqQ0iIiJSGKc2iIiIiLJiRYKIiEjVOLVBRERECuPUBhEREVFWrEgQERGpGqc2iIiISGEanEho7pkRERGRyrEiQUREpGpiLrYkIiIiRYnEynnlg7e3N0QikdzLxcVFtj05ORmDBw9G4cKFYWhoiPbt2+P169f5PjUmEkRERKomEinnlU9ly5ZFVFSU7BUYGCjbNnLkSBw6dAi7d+9GQEAAXr16hXbt2uX7GJzaICIi0lDa2tqwtrbO0h4fH4+1a9di27ZtaNiwIQBg/fr1cHV1xeXLl1GzZs08H4MVCSIiIlVT0tRGSkoKPnz4IPdKSUnJ8bCPHj2CjY0NnJyc0LVrV0RGRgIAgoODkZaWBg8PD1lfFxcX2NnZISgoKF+nxkSCiIhI1ZQ0teHn5wcTExO5l5+fX7aHrFGjBjZs2IDjx49jxYoViIiIQN26dfHx40dER0dDV1cXpqamcvtYWVkhOjo6X6fGqQ0iIqIfxMSJEzFq1Ci5NolEkm1fT09P2Z8rVKiAGjVqwN7eHrt27YK+vr7SYmIiQUREpGpKuiGVRCLJMXH4GlNTU5QqVQrh4eFo3LgxUlNTERcXJ1eVeP36dbZrKnLDqQ0iIiJVU9NVG/+WkJCAx48fo2jRoqhatSp0dHRw5swZ2fawsDBERkbCzc0tX+OyIkFERKSBxowZg1atWsHe3h6vXr3CtGnToKWlhc6dO8PExAR9+vTBqFGjYG5uDmNjYwwdOhRubm75umIDYCJBRESkemp41saLFy/QuXNnxMTEwMLCAnXq1MHly5dhYWEBAFiwYAHEYjHat2+PlJQUNG3aFMuXL8/3cUSCIAjKDl7d9CsPUXcIRAVS7LWl6g6BqMDR+w5fqfU9FyhlnE/HRiplHGXiGgkiIiJSGKc2iIiIVE2DHyPORIKIiEjVvvGKi4KMiQQREZGqaXBFQnPPjIiIiFSOFQkiIiJV0+CKBBMJIiIiVdPgNRKamyIRERGRyrEiQUREpGqc2iAiIiKFcWqDiIiIKCtWJIiIiFSNUxtERESkME5tEBEREWXFigQREZGKiTS4IsFEgoiISMWYSBAREZHiNDeP4BoJIiIiUhwrEkRERCrGqQ0iIiJSmCYnEpzaICIiIoWxIkFERKRimlyRYCJBRESkYpqcSHBqg4iIiBTGigQREZGqaW5BgokEERGRqnFqg4iIiCgbrEgQERGpmCZXJJhIEBERqRgTCSIiIlKYJicSXCNBRERECmNFgoiISNU0tyDBRIKIiEjVOLVBRERElA1WJIiIiFSMFQmiH8inG0vRqn4FdYdBP4iD+/ehTs1q6g5DYRXLlob/mdO59pkyaQJGDP3tO0VE2RGJREp5FUSsSBRwn24szXX7jJVHMXPV0e8Sy4nVw1GvWkn0mLAeu08Ey9qHdKmPIV0bwKXFtO8Sx2e/D2iOVg0qoGanP+TaHTwmIvbDp+8aC6nXlEkT8PfB/VnaDx09CTt7ezVE9I+D+/dh6uSJADJ/mVhYWqKmW22MGDUGhQsX/ubxz5wLhLGJCQDg5csXaN6kEXbuOQAXV1dZn3ETf4cgCN98LKLsMJEo4Bw8Jsr+3KFJVUwZ1AIV2/rK2hKSUuT6a2mJkZEhVVk8n5JTMe23lth/5gbS01V3nG/xOuajukMgNahdpy58Z/jJtZmZm6spGnmGhoY4ePg4pIIUD8MeYOrvk/D2zRusXL32m8cuYmHx1T5GRkbffBz6RgWzmKAUnNoo4F7HfJS94hM+QYAge1/KwRrvLs1Hk9plcHHrOMRfXYhalUrgL59u2DW/n9w4c8a0x4nVw2XvRSIRxvRugvuHvfE+aD6u7JyAth6VvhrPruPBMDHSR++2tXPt17J+eVzaNh6xlxfg3iFvTOrvCS2tf/66lXKwwpl1IxF7eQFC9v6OBjVKZ5mSmDGsNW4dmIqYS/Nx75A3pv7WAtramWN0a1UDkwc2R8XSxfHpxlJ8urEU3VrVACA/tXF2wyjMGNZaLrYiZob4cHURalcpAQDQ1dGG38i2eHxiBt5dmofzm8agbtWSX/0sqGDR1dVFEQsLuZeWlhY2bViP9m1aoUa1SmjSyB0zfb2RlJiY4zhhDx6gT8/ucKteGbV+qoJOv7TD3Tu3ZdtDgq+jZ/cu+KlKBTRp5I4/Zs1AUlJSrrGJRCIUsbCApaUV6tR1R5du3XHl8iUkJydDKpVi5fKlaNywHqpVKodf27XGxQvnZfumpaZi1gxfNHKvg+qVy6OZRwOsXb1Ktv3fUxvNmzQCAHTs0AYVy5ZGn57dAchPbezZtRMe9etAKpX/IjB8yCBZ5QQAzvqfRscObVG9cnk0b9oIK5cvRXp6eq7nSTnj1AYVaNOH/YyJ8w8g4uU7xH3I/R+0z8b2boLOzatj6MydCI98gzpVnLFuhhfexiYgMDg8x/0+JiZj9toTmNjfE1sOXUFScmqWPrUrl8Aa3x4YPWcPLoaEw6m4BZZN6QQAmPXXMYjFIuya3w/Po2NRr8dcGBWS4I9R7bIeKykZ/adtxqs38ShX0gbLpnRBQmIK5m88jT0nQ1DW2QaNa7mixcAlAID4hOQsY+w4eh2jenpg8uKDsrYOTaog6l08LoY8BgAsmPALXJ2s0WPCerx6G4/WDSri72W/odqvs/A48m2ePk8quMRiEcZP/B3FihfHi+fPMWuGDxbMm4Pfp3pn23/i+DFwcXXF5KneEGtpIezBfWhr6wAAnkdG4rcB/TBk2HD4zJiF2Pfv4TdzOvxmTsf0mX7ZjpcdiUQPUqkUGRnp2Lp5BzZvXI/J03zh6uqK/fv2YtiQ37Dv78Owt3fAtq2bEXDWH3PmL4R10aKIjorC6+jobMfdumM3unb6BX+t3YASJZyho6OTpU+Tps3wx6zpuHb1CmrUdAMAxMfF4WLgBSxbuRpAZrI0eeJ4jJ84GVWqVsPz55Hw9Z4CABj425A8nyf9N7AioQGmrzgC/ysPEPHiHWLzkEjo6mhjXJ8mGOizFaeD7uPpyxhsOXQF249eQ9/2db66/6pdF5CSmoZh3Rtmu33SAE/M3XAKWw9dwdOXMfC/8gA+y4+gb4fMsRvVdIFTcQv0nbIJtx++xKXQJ5i27FCWcf5ccwKXb0YgMuo9jp6/g0WbzqBdkyoAgOSUNCQkpSA9Qyqr0CSnpGUZY++pEBQtYoLalUvI2jp6VsOu49cBALbWZujxc010HbcOF288RsSLd1i4+QwuhT5Gj59rfvWzoILjfMA51KxWWfYaM3IYAKBbj574qUZNFCtWHDVqumHI0BE4eeJYjuNER71CzZq14OhUAvb2DmjS1BOlXVwAAGvXrELzlq3QrUdP2Ns7oFLlKhg/8Xcc/vsAUlJSchzz3549e4rdu7ajbNlyMDAwxMYNa9GrTz94Nm8BB0cnjBw9FqVdXLB100YAQFRUFOzs7VG5SlXY2BRDlarV4NmiZbZjf57KMTExRRELC5iYmmbpY2xigjp16+HokX9+5k6dPAFTMzNU/ymzqrdy+VL07tsfP7dpi+K2tnCrVRuDhw7Hnl078nSOlBUrElSghdyNzFf/ErZFYKAvweEV8t8sdHW0cPPBi6/un5qWDt8VRzB/3C9YvftClu3lSxWDW0UnjO/TVNamJRZBX08X+no6KGVvhRevY+XWMly/8yzLOB2aVMFvnd3hWNwChoUk0NYS40Ni1qpDbt7FJuD05fvo2Lw6Lt54DHubwqhZ0QlDZmT+g1jW2Qba2lq4dWCq3H4SHW28j8u5/E0FT/WfauD3Kd6y9/qF9AEAl4MuYe3qVYiIeILEhARkZGQgJSUFnz59gr6+fpZxunv1gs+0yTh86CBq1KyFJk2bwdbODgDw8MEDPHwYhqOH//klLECAVCrFyxcv4FSiRJbxAODjx4+oWa0yBEGKlJQUVK5SFdN8ZyAhIQFv37xBpcpV5PpXrlwFYWEPAACt27TFgL698XOLZqhdpy7quddHrdpfT/hz07xlK/hOm4Lfp3hDV1cXR48cQjPPFhCLM79bPgx7gNAbIVi9aqVsH6k098+NcldQkwBlYCKhARI/yU8vSKUC8MVfWm1tLdmfDQtJAABth63Aqzdxcv1SU/M2B7r9yDWM6N4IE/o2w7NXMXLbDPUlmLHyKA74h2bZLzklb+PXqOCI9TO9MH3lUZwOuo/4hE/4pWlVDM+hCpKbnUevY+64Dhj15y509KyG2w9f4m74q8xYC0mQnp6BWl3+RMYXc8aJSXn7hkkFg76+fpYrNF6+fIGhvw3Arx07Y+jwkTA2McGNkGB4T/kdaWlp2f5CHDR4KDxbtMSFgAAEBp7HimWL8efcBWjk0RhJn5LQ4ddO6NK1e5b9ihYtmmNsBgYG2LF7P8RiMYpYWEBPTw8AkJCQ8NXzci1TFkdPnkHghfO4EnQJ40aPQI2atTBv4eKv7psT9/oNIQiTcT7gHMqVK4+Q4OsYO/6f9RFJSUkYNHgoGnk0ybKvRCJR+Lj/ZUwk6IfyLjYBZZ3l/1GrWLoY0v5/lcX9J9FITkmDrbVZrushciMIAqYu+Rs75vXF6t2BcttCHzxHSQdLPHn+Ltt9Hz57jeJWZrA0N8Kb95lViapl7eT61KzoiMio95i99oSsza6o/Ar81LR0aIm/Pjt36NwtLJ3SGU1qlUFHz2rYdvjKv2J9AW1tLViaG+HijcdfHYt+LPfv3oVUKmD0uAmyb9snj+c8rfGZg4MjHBwc0d2rJ8aPGYWD+/eikUdjuLqWwZPH4fm+pFQsFme7j6GhISwsLRF6IwTVqv8ka79xIwTlyleQ69fMszmaeTaHR5Om+G1AX8THxWWZuvi8JkIqzcg1HolEgoYeTXD08CE8j3wGB0dHuJYpK9vu6loGT59GqP3SWfoxFKhEIjU1FREREShRogS0tQtUaD+Uc9ceYqRXI3Rp+ROu3IpA5+bVUaaEDW6GZU5bJCSlYOGmM5g9uj3EYjEu3XgME0M9uFUqgQ+Jydh66MpXjpDpeOBdXLvzDH3a15YlBAAw66/j2LdoIJ5HxWL/6RuQCgIqlCqOMiWKwmf5YZy5/ABPXrzFat/u+H3RARgV0oP34FYAMsvEABAe+Ra21ub4pWlVXL/7DJ51y+LnBhXljh/56j0cihVGhVLF8PJNHD4mpiA1LWvFIyk5FYfO3sTU31rCxdEKu47/cw+M8Mg32H7kKtZM744J8/cj9MELWJgZon6N0rjz8CWOB97N34dPBYqtnT3S09OwfetmuNdviBs3grE7l3n+5ORkzJ87G42bNEWx4sXxOjoad+/cRqPGmd/Me/Xph+5dOmLWDF+0a/8L9Avp48njcARduoRJk6fmOG5uevbqgxXLlqC4rR1cXFxwYP8+hD14AL/ZcwEAmzash4WFBVxcXSESi3Hq5HEUKWIBI2PjLGOZmxeGnp4eLgZegJWVNXQlkhwv/WzRshWG/jYAjx8/QouWP8tt6z9oMIYNHoiiRW3g0aQpxCIxwsIe4PGjhxgyfKRC5/mfp7kFiYKRSCQlJWHo0KHYuDFzcdHDhw/h5OSEoUOHolixYpgwYYKaI/yxnA66D7/VxzFzeBvoSbSx6eBlbDtyFWWdbWR9fJYfxrvYBIzt1RiOUzoj7uMnhN5/jtnrTuQyclaTFx3EuY2jsxy/3fCVmNS/GUb3bIy09Aw8fPoa6/dfApA59fLrqNVYMbULAreMRcSLGExaeAD7Fg+UTX0cCbiNJVv9MX/8L5DoauN44F38sfoYfh/YXHac/WdC0bpRRRxfPRxmxoXQb+pmbMkhCdpx7DoOLv0NF4If4Xl0rNy2/t5bMKFvM/wxqi1sLE0RE5eIq7cicOz8nXx9FlTwlHZxwZhxE7F+7WosXjgfVapWw7ARozB54vhs+2uJxYiPi8PkieMRE/MOpmZmaOTRBL8NyVy4Waq0C9Zu2IwlixeiV48uEATA1tYWTT2bZzteXnTp1gMJCQmYN+cPvI95jxIlSmDx0uWwt3cAkDktsn7dGkQ+ewYtLTHKliuPpSv/klVY/k1bWxvjJ07GqhXLsHzpYlSpWg1rN2zO9rg/1agJExMTPI2IQPMWreS21a5TF4uXrcRfK5Zh/drV0NbWhoOjE9q1/0Xh8/yv0+SpDZFQAG53Nnz4cFy8eBELFy5Es2bNcOvWLTg5OeHgwYPw9vbGjRs38jWefmVenvSjcavoBP8No1CmlTciXmQ/JULfLvZa7ndKJfov0vsOX6mLDcp651VFvFzRVinjKFOBqEgcOHAAO3fuRM2aNeWytrJly+LxY85ba6KfG1RAQlIqwiPfoISdBeaO7YBL/7/8kohI02hyRaJAJBJv376FpaVllvbExESN/vD/ywwN9DBjeBvYWpshJi4B/lfCMGG+cjJ2IqKCRpN/lxWIRKJatWo4cuQIhg4dCuCfD3zNmjVwc3NTZ2ikItsOX8W2w1fVHQYREX2jApFIzJo1C56enrh37x7S09OxaNEi3Lt3D5cuXUJAQIC6wyMiIvo2mluQKBi3yK5Tpw5CQ0ORnp6O8uXL4+TJk7C0tERQUBCqVq2q7vCIiIi+CW+R/R2UKFECq1evVncYRERElA8FoiIREhKC27f/eUzvwYMH0aZNG0yaNAmpqVmfLkkFy+8Dmsse5f35FbpvcrZ9DywdlOVx4UT/JTu2bYVn44aoXrk8unb6Bbdv3VJ3SPQdaHJFokAkEgMGDMDDhw8BAE+ePEHHjh1RqFAh7N69G+PGjVNzdJQXd8NfwcFjouzVqPeCLH2Gdm0A9d+1hEh9jh87irmz/TDgt8HYsXs/Spd2waABfRATE/P1nemHxkRCxR4+fIhKlSoBAHbv3g13d3ds27YNGzZswN69e9UbHOXJvx/n/TrmI2K+eHJmhVLFMLx7Qwz03qKmCInUb/PG9WjX4Ve0adseJZydMXmaD/T09HBgH/+d03RMJFRMEDIfwwsAp0+fRvPmmbebtbW1xbt3vEHRj8DZzgJPTs7EvUPeWD/TC7bWZrJt+no62ODXEyP+2CX36HCi/5K01FTcv3cXNd1qydrEYjFq1qyFWzfzd/deooKkQCQS1apVw4wZM7B582YEBASgRYsWAICIiAhYWVnlum9KSgo+fPgg9xK+8uQ7Uq5rd56i/9Qt+HnwMgybtRMOxQrj9LqRsseVzx7dHpdvRuDwudtfGYlIc8XGxSIjIwOFCxeWay9cuDC/MP0XiJT0+gZ//PEHRCIRRowYIWtLTk7G4MGDUbhwYRgaGqJ9+/Z4/fp1vsYtEInEwoULERISgiFDhuD333+Hs7MzAGDPnj2oVatWrvv6+fnBxMRE7pX+OjjXfUi5Tl68h32nb+DOo1c4HXQfbYasgImhPto3qYIW7uVR/6dSGDtnj7rDJCJSG3VPbVy7dg2rVq1ChQryC91HjhyJQ4cOYffu3QgICMCrV6/Qrl27fI1dIC7/rFChgtxVG5/NmTMHWlpaue47ceJEjBo1Sq7Nsm72T/aj7yM+4VPmMzRsLVDO2QZOxYsg+vwcuT7b5/bFxRuP0bTfIjVFSfR9mZmaQUtLK8vCypiYGBQpUkRNUdF/QUJCArp27YrVq1djxowZsvb4+HisXbsW27ZtQ8OGDQEA69evh6urKy5fvoyaNWvmafwCkUjkRE9P76t9JBIJJBKJXJtInHvyQaploK8Lx+JFEH3kKvaeDJE9Pvyz4D2/Y9y8vTgSwMd003+Hjq4uXMuUxZXLQWjYyAMAIJVKceVKEDp17qbm6EjV1LlQcvDgwWjRogU8PDzkEong4GCkpaXBw8ND1ubi4gI7OzsEBQUV/ETCzMwszx/s+/fvVRwNfQu/kW1x5PxtRL56DxtLE0we2AIZUil2HQ/Gu9iEbBdYPo+KxbNXvOSN/lu6e/XClEnjUbZsOZQrXwFbNm/Ep0+f0KZt/krJ9ONRVh6RkpKClJQUubbsvlB/tmPHDoSEhODatWtZtkVHR0NXVxempqZy7VZWVoiOjs5zTGpLJBYuXKiuQ5OSFbMyxSa/XjA3KYR3sQm4FPoE7j3m4V1sgrpDIypQmnk2R+z791i+dDHevXuL0i6uWL5qDQpzaoPyyM/PDz4+PnJt06ZNg7e3d5a+z58/x/Dhw3Hq1Kk8VfgVJRIEzbtFkH7lIeoOgahAir22VN0hEBU4et/hK3XJsceVMs6dGQ3yXJE4cOAA2rZtK7fWMCMjAyKRCGKxGCdOnICHhwdiY2PlqhL29vYYMWIERo4cmaeYCtwaieTk5Cy3xTY2NlZTNERERN9OWVMbuU1jfKlRo0ZZLmTo1asXXFxcMH78eNja2kJHRwdnzpxB+/btAQBhYWGIjIyEm5tbnmMqEIlEYmIixo8fj127dmV7q9iMDN4XgoiIKD+MjIxQrlw5uTYDAwMULlxY1t6nTx+MGjUK5ubmMDY2xtChQ+Hm5pbnhZZAAbmPxLhx4+Dv748VK1ZAIpFgzZo18PHxgY2NDTZt2qTu8IiIiL6Juu8jkZMFCxagZcuWaN++PerVqwdra2vs27cvf+dWENZI2NnZYdOmTahfvz6MjY0REhICZ2dnbN68Gdu3b8fRo0fzNR7XSBBlj2skiLL6HmskXCacUMo4D/5oqpRxlKlAVCTev38PJycnAJnrIT5f7lmnTh2cP39enaERERF9M7FYpJRXQVQgEgknJydEREQAyLwZxq5duwAAhw4dynJ9KymXjYUJ1s3ogRdn/8T7oPm4tmsSqpSxk+tT2tEKuxcOQPT5OXh3aR4Ct4yVeyhXdkwM9bFgwq94cnIm4q4swK0DU9G0ThnZ9gdHfPDpxtIsrwUTfpX1+XN0O7w89yceHZuOTp7V5MZv51EZexYOUMInQJR3O7ZthWfjhqheuTy6dvoFt2/dyrX/yRPH0LplM1SvXB7t27TChfMBctsFQcCyJYvQyL0OfqpSAf379MSzZ09l21NTUzFpwljU+qkKWjVvistB8jd327BuDfxmTlfa+REpQq2LLZ88eQIHBwf06tULN2/ehLu7OyZMmIBWrVph6dKlSEtLw/z589UZokYzNdKH/4ZRCLj2CG2GLMfb2AQ421kg9kOSrI9j8SI4s24UNh64hBkrjuBDYjLKlCiK5JS0HMfV0dbCkZVD8Ob9R3QduxYv38TBzsYc8R8/yfrU6TYHWv/Krss42+DoyqHYdyrzKYjN65XDr82qodVvy+BsZ4GV07riVNB9xMQlwthQD95DWqHFwCUq+FSIsnf82FHMne2HydN8UL58RWzdvBGDBvTBwcPHszyICwBCb4RgwtjRGDZiFOq5N8DRI4cwYuhg7NizDyVLlgIArF+7Gtu3bsb0WX+gWLHiWLZkEQb174P9fx+FRCLBnt07cf/uXWzathMXL5zHhHGjcfb8JYhEIrx48Rx79+zG9l18BPmPoIA+AVwp1JpIlCxZElFRUbJrVTt27IjFixfjwYMHCA4OhrOzc5YHjJDyjO7VGC+iYzHAe4us7cu7TfoMaYUTgXfx+6KDsraIF7k/qdCrjRvMjAuhfs95SE/PfDx8ZJT83Um/vFnVmF7l8DjyLS4EPwIAuDha40LwI4Tci0TIvUjMHtMeDjaFEROXiJnD22D17gt4Hh2b/5MmUtDmjevRrsOvaNM28zK5ydN8cP78ORzYtxd9+vXP0n/rlk2oVacuevbuCwAYMmwELgddwo5tWzBlmi8EQcDWzZvQb8AgNGiYeYviGX6z0bBeLfifOQ3P5i0Q8fgx3Bs0hLNzSRQvbov5c2cjNjYW5ubmmOnrjRGjxsDQ0PC7fQakOHXeIlvV1Dq18eU6z6NHjyIxMRH29vZo164dkwgVa+FeHiH3IrF1dm88O+OHoO3j0avtP09bFYlEaFanLB5FvsHfywbj2Rk/nN80Bq3q5/7fpYV7eVy5FYGFEzri6elZuL57Esb2bpLj/J6OthY6Na+OjQeDZG23Hr5EFVc7mBrpo7KrLfQlOnj8/C1qVXJCZVdbLNt+TimfAVFepKWm4v69u6jp9s/Ph1gsRs2atXDr5o1s97kVGoqaNeWvxa9Vuw5uhYYCAF6+eIF3796iRs1/xjQyMkL5ChVlY5ZyccGNkGAkJyfj0sVAWFhYwMzMDEcO/w2JRIJGHo2VfKZE+Vcg1kiQejgWK4J+v9RFeORb/PzbMqzeHYh54zqga6saAABLc0MYGehhTK/GOHXpHloNWoq/z97Ejnl9Uaeqcy7jFkZbj8rQ0hKh7dAV+GP1cQzv3ggT+jbLtv/PDSrA1EgfWw5dkbWdDrqP7UevIXDLOPzl0x39pm5G4qdULJrUCUNn7kD/X+ri5v4p8F8/Eq5O1sr9YIi+EBsXi4yMjCxTGIULF8a7d9lX6N69e4fChYtk7R/z7v/b32a2Fcl5zDZt26N0aRe0/bk51qxagdnzFuJDfDyWL12MCZOmYOmiBWjZrDEG9uuD169fK+VcSTVEIuW8CiK1Tm1kd12sJpd/ChqxWISQe5GYtvQQAOBm2AuUdS6Kfh3qYOuhKxCLM/PMw+duY8nWswAyKwU1KjqhX4c6CAwOz2FcMd6+/4jB07dDKhVw4/5z2FiaYkSPRpj117Es/b3a1MKJi/cQ9TZern3mqqOYueqfS38n9ffE2SsPkJaegfF9m6H6r7PgWbcc1kzvgdpdZyvlMyEqSHR0dDBpyjS5tim/T0SXrt3x4P49+Pufwa59B7Fh3Rr8OWsG5i/iuqGCSpN/t6k1kRAEAT179pTd7jM5ORkDBw6EgYGBXL/83hyD8ib63QfcfyL/hLcHEdFo06gSgMx1DGlpGbj/JEquT9iTaNSq7JTLuPFIS8+AVPrP1NWDiGgUtTCBjrYW0tL/uVOpXVEzNKxRGp3GrM411lIOVujcojpqdvoDXm3ccDEkHO9iE7D3ZAj+8ukGw0ISJCSl5DoGkaLMTM2gpaWV5c67MTExKJLDA7eKFCmCmJh3Wfv/v0pRpIhFZtu7GFhYWMr1Ke3iku2YV69cxuPwR/D2nYH5c2ejbt16KFSoEJo088SObVsVPj+ib6HWqQ0vLy9YWlrCxMQEJiYm6NatG2xsbGTvP79INYJCn6CUvaVcW0k7S9nCyLT0DATfe4ZS9lbyfewtERmV80LHoNAnKGFrIZeBl7SzRNTbeLkkAgC6/+yGN+8/4tiFu7nGunRyJ4yftw+Jn1KhJRZDRzvzITSf/19LzFk6Uh0dXV24limLK5f/WccjlUpx5UoQKlSsnO0+FSpVwpXLl+XaLgddQoVKlQAAxYoXR5EiFrhy5Z8xExIScPvWzWzHTElJgd8MX0zx9oWWlhak0gykp6cDANLT0iGV8lECBVlBvbOlMqi1IrF+/Xp1Hv4/b8kWf5zdMBpjezfB3lMhqF7WAb3b18aQ6dtlfRZsPI3Nf/ZGYEg4Aq4/RJNaZdC8Xjk07bdI1mfN9O549SYeU5f8DQBYvfsCBnash3njOmD59gA421lgbJ8mWL5d/hp6kUiEHq1rYuvhK8jIkOYYZ6+2tfAuNgFHz98BkJmo/D6gOX4q74Amtcvg3uMoxCd8ynF/ImXo7tULUyaNR9my5VCufAVs2bwRnz59Qpu27QAAv08cB0tLKwwfORoA0LVbD/Tp2R0bN6xDvXruOH7sKO7euYMp3r4AMv/+d+3eA6tXrYC9nT2KFc+8/NPC0hING3lkOf5fK5ejTj13uLpm3o+lUuUqWDB3Dlq3bYcd27egUuUq3+mTIEUU0BxAKQrEQ7tIPYLvRaLj6NXwHfozJvX3xNOXMRg7Zy92HLsu6/P32VsYOnMHxvZugnnjOuDhszfoPHYNLoU+kfWxtTaXm8Z48ToOPw9ejtmj2+Harol49SYOy7adw7wNp+SO37BGadgVNcfGA/Lf2v7N0twI4/s2RYOe/9xP5PrdZ1i05Qz2LR6Et+8/ot/Uzcr4OIhy1cyzOWLfv8fypYvx7t1blHZxxfJVa1D4/1Mb0VFREIv+qYxVqlwFfrPnYunihViycD7s7B2wcMky2T0kAKBXn3749OkTfL2n4uPHD6hcpSqWr1qT5emOjx49xMnjx7Bz7wFZW+MmzXD96lX06tEV9g6O+GP2PNV+AEQ5KBDP2lA2PmuDKHt81gZRVt/jWRuVffyVMs6NaQ2VMo4ysSJBRESkYpzaICIiIoUV1IWSysCl7kRERKQwViSIiIhUTIMLEkwkiIiIVI1TG0RERETZYEWCiIhIxTS4IMFEgoiISNU4tUFERESUDVYkiIiIVEyDCxJMJIiIiFSNUxtERERE2WBFgoiISMU0uCDBRIKIiEjVNHlqg4kEERGRimlwHsE1EkRERKQ4ViSIiIhUjFMbREREpDBNTiQ4tUFEREQKY0WCiIhIxTS4IMFEgoiISNU4tUFERESUDVYkiIiIVEyDCxJMJIiIiFSNUxtERERE2WBFgoiISMU0uCDBRIKIiEjVxBqcSTCRICIiUjENziO4RoKIiIgUx4oEERGRimnyVRtMJIiIiFRMrLl5BKc2iIiISHGsSBAREakYpzaIiIhIYRqcR3Bqg4iIiBTHigQREZGKiaC5JQkmEkRERCrGqzaIiIiIssGKBBERkYpp8lUb+a5IbNy4EUeOHJG9HzduHExNTVGrVi08e/ZMqcERERFpApFIOa+CKN+JxKxZs6Cvrw8ACAoKwrJlyzB79mwUKVIEI0eOVHqAREREPzqxSKSUV0GU76mN58+fw9nZGQBw4MABtG/fHv3790ft2rVRv359ZcdHREREBVi+KxKGhoaIiYkBAJw8eRKNGzcGAOjp6eHTp0/KjY6IiEgDaPLURr4rEo0bN0bfvn1RuXJlPHz4EM2bNwcA3L17Fw4ODsqOj4iI6IfHxZb/smzZMri5ueHt27fYu3cvChcuDAAIDg5G586dlR4gERERFVz5rkiYmppi6dKlWdp9fHyUEhAREZGm0eCChGI3pLpw4QK6deuGWrVq4eXLlwCAzZs3IzAwUKnBERERaQJ1XLWxYsUKVKhQAcbGxjA2NoabmxuOHTsm256cnIzBgwejcOHCMDQ0RPv27fH69ev8n1t+d9i7dy+aNm0KfX19hISEICUlBQAQHx+PWbNm5TsAIiIiUr7ixYvjjz/+QHBwMK5fv46GDRuidevWuHv3LgBg5MiROHToEHbv3o2AgAC8evUK7dq1y/dxRIIgCPnZoXLlyhg5ciR69OgBIyMj3Lx5E05OTrhx4wY8PT0RHR2d7yCUTb/yEHWHQFQgxV7LOi1J9F+n9x3u8dxp4w2ljLPDq/I37W9ubo45c+agQ4cOsLCwwLZt29ChQwcAwIMHD+Dq6oqgoCDUrFkzz2Pm++MLCwtDvXr1srSbmJggLi4uv8MRERFpPGVdtZGSkiKbCfhMIpFAIpHkul9GRgZ2796NxMREuLm5ITg4GGlpafDw8JD1cXFxgZ2dXb4TiXxPbVhbWyM8PDxLe2BgIJycnPI7HBEREeWRn58fTExM5F5+fn459r99+zYMDQ0hkUgwcOBA7N+/H2XKlEF0dDR0dXVhamoq19/KyirfMwv5rkj069cPw4cPx7p16yASifDq1SsEBQVhzJgxmDJlSn6HIyIi0njKeoz4xIkTMWrUKLm23KoRpUuXRmhoKOLj47Fnzx54eXkhICBAOcH8X74TiQkTJkAqlaJRo0ZISkpCvXr1IJFIMGbMGAwdOlSpwREREWkCZU1t5GUa4990dXVlj7WoWrUqrl27hkWLFqFjx45ITU1FXFycXFXi9evXsLa2zldM+Z7aEIlE+P333/H+/XvcuXMHly9fxtu3bzF9+vT8DkVERPSfUFBukS2VSpGSkoKqVatCR0cHZ86ckW0LCwtDZGQk3Nzc8jWmwmtVdXV1UaZMGUV3JyIiIhWaOHEiPD09YWdnh48fP2Lbtm04d+4cTpw4ARMTE/Tp0wejRo2Cubk5jI2NMXToULi5ueVroSWgQCLRoEGDXEs0/v7++R2SiIhIo6njWRtv3rxBjx49EBUVBRMTE1SoUAEnTpyQPWxzwYIFEIvFaN++PVJSUtC0aVMsX74838fJdyJRqVIlufdpaWkIDQ3FnTt34OXlle8AiIiINJ2yFlvmx9q1a3Pdrqenh2XLlmHZsmXfdJx8JxILFizItt3b2xsJCQnfFAwRERH9WBR61kZ2unXrhnXr1ilrOCIiIo0hEomU8iqIlHZj0KCgIOjp6SlrOCIiIo1RMFMA5ch3IvHlAz0EQUBUVBSuX7/OG1IRERH9x+Q7kTAxMZF7LxaLUbp0afj6+qJJkyZKC4yIiEhT5PcR4D+SfCcS69evV0UcREREGkuD8wjlLbYkIiKi/548VSTMzMzyvFr0/fv33xQQERGRpimoV1woQ54SiYULF6o4DCIiIs2lwXlE3hIJ3rGSiIhIcVxsmYPk5GSkpqbKtRkbG39TQERERPTjyPdiy8TERAwZMgSWlpYwMDCAmZmZ3IuIiIjkFZTHiKtCvhOJcePGwd/fHytWrIBEIsGaNWvg4+MDGxsbbNq0SRUxEhER/dB4i+x/OXToEDZt2oT69eujV69eqFu3LpydnWFvb4+tW7eia9euqoiTiIiICqB8JxLv37+Hk5MTgMz1EJ8v96xTpw4GDRqk3OgUFH1psbpDICqQpp96qO4QiAqcmZ6lVH4MTb5pU77PzcnJCREREQAAFxcX7Nq1C0BmpcLU1FSpwREREWkCTZ7ayHci0atXL9y8eRMAMGHCBCxbtgx6enoYOXIkxo4dq/QAiYiIqODK89TGmDFj0LdvX4wcOVLW5uHhgQcPHiA4OBjOzs6oUKGCSoIkIiL6kYkLZjFBKfJckTh48CDKli2LWrVqYd26dUhMTAQA2Nvbo127dkwiiIiIciAWKedVEOU5kXj06BHOnj2LUqVKYfjw4bC2tkbv3r1x6dIlVcZHRET0w+Maif+rV68eNmzYgOjoaCxatAiPHj1CnTp14Orqirlz5+L169eqipOIiIgKIIWuSDEwMEDv3r1x4cIFPHz4EO3atYOfnx/s7OyUHR8REdEPT5OnNr7pWRuJiYm4cOECAgICEBsbi9KlSysrLiIiIo1RQGcllEKhikRgYCB69+6NokWLYtiwYShVqhQuXLiA+/fvKzs+IiIiKsDyXJGIiorCxo0bsWHDBjx8+BA1a9bE/Pnz0alTJxgaGqoyRiIioh8aHyMOwNbWFoULF0b37t3Rp08fuLq6qjIuIiIijaHJt8jOcyKxa9cu/Pzzz9DW/qZlFURERKRB8pwVtGvXTpVxEBERaSwNntn4tqs2iIiI6Os0eY2EJk/bEBERkYqxIkFERKRiGlyQYCJBRESkagX1rpTKkO9EokGDBrk+OMTf3/+bAiIiItI0mrxGIt+JRKVKleTep6WlITQ0FHfu3IGXl5ey4iIiIqIfQL4TiQULFmTb7u3tjYSEhG8OiIiISNNocEFCeVdtdOvWDevWrVPWcERERBpDk5/+qbREIigoCHp6esoajoiIiH4A+Z7a+PIOl4IgICoqCtevX8eUKVOUFhgREZGmEKGAlhOUIN+JhImJidx7sViM0qVLw9fXF02aNFFaYERERJqioE5LKEO+EomMjAz06tUL5cuXh5mZmapiIiIioh9EvtZIaGlpoUmTJoiLi1NROERERJqHiy3/pVy5cnjy5IkqYiEiItJIIpFIKa+CKN+JxIwZMzBmzBgcPnwYUVFR+PDhg9yLiIiI/jvyvEbC19cXo0ePRvPmzQEAP//8s1x2JAgCRCIRMjIylB8lERHRD6ygTksoQ54TCR8fHwwcOBBnz55VZTxEREQap4DOSihFnhMJQRAAAO7u7ioLhoiISBNp8kO78rVGoqAu9CAiIiL1yNd9JEqVKvXVZOL9+/ffFBAREZGm4RqJ//Px8clyZ0siIiLKnSYX9POVSHTq1AmWlpaqioWIiIh+MHlOJLg+goiISDFiPrTrn6s2iIiIKH80+bt4nhMJqVSqyjiIiIjoB5Tvx4gTERFR/vCqDSIiIlIYb0hFRERElA1WJIiIiFRMgwsSrEgQERGpmlgkUsorP/z8/FC9enUYGRnB0tISbdq0QVhYmFyf5ORkDB48GIULF4ahoSHat2+P169f5+/c8tWbiIiI8k0kUs4rPwICAjB48GBcvnwZp06dQlpaGpo0aYLExERZn5EjR+LQoUPYvXs3AgIC8OrVK7Rr1y5fx+HUBhERkQY6fvy43PsNGzbA0tISwcHBqFevHuLj47F27Vps27YNDRs2BACsX78erq6uuHz5MmrWrJmn47AiQUREpGJiJb2+RXx8PADA3NwcABAcHIy0tDR4eHjI+ri4uMDOzg5BQUF5HpcVCSIiIhVT1mMmUlJSkJKSItcmkUggkUhy3U8qlWLEiBGoXbs2ypUrBwCIjo6Grq4uTE1N5fpaWVkhOjo6zzGxIkFERPSD8PPzg4mJidzLz8/vq/sNHjwYd+7cwY4dO5QeEysSREREKqasqz8nTpyIUaNGybV9rRoxZMgQHD58GOfPn0fx4sVl7dbW1khNTUVcXJxcVeL169ewtrbOc0ysSBAREamYsi7/lEgkMDY2lnvllEgIgoAhQ4Zg//798Pf3h6Ojo9z2qlWrQkdHB2fOnJG1hYWFITIyEm5ubnk+N1YkiIiINNDgwYOxbds2HDx4EEZGRrJ1DyYmJtDX14eJiQn69OmDUaNGwdzcHMbGxhg6dCjc3NzyfMUGwESCiIhI5dRxY8sVK1YAAOrXry/Xvn79evTs2RMAsGDBAojFYrRv3x4pKSlo2rQpli9fnq/jMJEgIiJSMXXcIlsQhK/20dPTw7Jly7Bs2TKFj8M1EkRERKQwViSIiIhUTFn3kSiImEgQERGpmCaX/5lIEBERqZgmVyQ0OUkiIiIiFWNFgoiISMU0tx7BRIKIiEjlOLVBRERElA1WJIiIiFRMk7+1M5EgIiJSMU5tEBEREWWDFQkiIiIV09x6BBMJIiIildPgmQ1ObRAREZHiWJEgIiJSMbEGT26wIqGhDh/cj4Z1flJ3GGrnM2UixowYou4wiJTm6ZXTODih01f77RnRCi9vBX2HiCgvRCLlvAoiViQKMJ8pE3Hk0IEs7Xv/Pg5bO/vvH9C/HD64H77TJqFmrTpYvHy1rP3jhw9oVK8GVqzeiKrVv18i8+rlS7Rp4YEtO/ahlIurrH30uEkQBOG7xUHqs2dEq1y3uzbtjLKeXb5LLOeWTMS7x3cAAGJtHRgUtoZz3RYoUafFN49tW7kurMtUk72/e2wbXt2+jMbjFsv1a+m7CTqFDL/5eKQcIg2uSDCRKODcatfFFJ+Zcm1mZuZqikaelrY2rl0JwvVrV1Cteg11h5MtQyMjdYdA30lL302yPz+/cQF3j21Fs0krZW3aEj3ZnwVBgCCVQqylpbJ4HN2aoqxnV6SnpuDZNX/c2LMSOvqGsKvq/k3jaulKoKUr+Wo/PWOzbzoOUV4xkSjgdHR0UaSIRZb2rZs34PDBfXj54gWMTUxQt159DB05BoUKGWQ7zsOwB1gwxw/3792BSCSCrZ09Jkz2QZmy5QAAoTeCsWzxAjy4dwcmpmao39ADg4eNhL5+oRxj09fTh0eTZli2aD7Wb9mZY7/X0VFYOG82rgRdhFgsRqUqVTFq7CTYFCsGAEhPT8fCeX/i6KGDEGuJ0bptB8S8e4eEhATMXbgUABB08QLWrV6Jx+GPINYSo3yFShg9bhKK29oBANq08AAAdOvUDgBQpWp1rFy7CT5TJuLjx4+Yu3Ap9u/ZhdWrluLwiXMQi/+Z1RszYjBMTExlCVvA2TNYs2oZIp48RhELS7Ro1Qa9+g6AtjZ/XAqyf//i1NErBBFEsrY3j27j/LJJqN1/Gu4e3YL4qGeoO9AXz66eRtqnRNTqO1m2b+i+1Yh7+QT1h/oBAASpFGFn9uJJ0HEkf4yDkYUNXJt0QvFKtXONR0tHIjt+Wc8ueB4SgKg7V2FX1R1JsW9wY+9fePPwJkQiEaxdq6BS+wHQM8rsH/cyAjf3r0bs83AAgKGFDar8OhjmdiXx9Mpp3Ny/Bq3/2IGnV07j/ontAP6pyFTrPBwONTywZ0QruPWehGIV3OC/cCyKOJVFhZ97yuJLSYjH4aleqDd4BixKlENGehruHNmE5yHnkfYpEcbW9ijfqicsS5b/lv8s9H8FdVpCGbhG4gclFokwevzv2LH3EKZN98P1a1ewZMHcHPtPnTQWllZW2LB1NzZu24MevfrJfjG+eB6J4b/1R8NGjbF11wHM+nM+bt4Ixhy/GV+No9/AIQgPf4gzp05kuz09LQ3DfuuHQgaF8Nf6LVi9YSv09Qth+OB+SEtLBQBsWr8Gx48ewhTfmVizYRsSExMQcO6M3DifPn1Cl+5e2LhtN5avWg+xWIxxo4ZCKpUCADZs2QUAWLpqHY6ePo8/58uXeQGgUZOmiI+Lw/VrV2Rt8fFxCLp4AU2btwQA3Ai5Du8pE9CxSw/s3HcYEyd74/Df+7F+zaqvfhZU8N05vBHlW3mh6cTlMLVxyNM+D07vxrNr/qjyy2A0Gb8MJd1b4+qWeXgbfjtfx9bS0YU0Iw2CVIpLa2YiNekj6g/1Q91B05EY8xqXN8yW9b26eS70TQuj4ah5aDRmIVw8OkCslTWRta1cFyUbtIGxtR1a+m5CS99NsK1cN0s/u6r18eLGeblpvuc3LkDfxBxFnMoCAEL3rMT7p2Go0WMcGo9bguKVaiNw1TR8fPsqX+dJ2RNDpJRXQcREooC7eOEc3N2qyl4TxowAAHTu5oVq1WvAplgxVP+pJgYOHo7Tp47nOM7r6ChUr1ELDo5OsLN3gEeTZihV2gUAsGHdX2jWvCU6d/OCnb0DKlSqjNHjf8fRwweRkpKSa3wWlpbo1KU7VixdiPT09CzbT508BqlUisnTZsC5ZCk4OpXAVN+ZiI6OQvC1awCAXTu2omfv/mjQsDEcHJ0wdsIUGH0xJdHQowkaNGoCWzt7lHJxxRTvmQh/9BARTzK/sZn+f7rH1MQURYpYwMTENEssxsYmcKtdDyeOHZa1+Z86CVNTM9nUzJpVy+DVqx9a/twGxYrbooZbbQwcPAz79+ZccaEfR1nPrrAqXRmGRYpC1+Dr014Z6Wl4cHo3qnUeDmvXKjAsYg2HGh6wq1YfTy7l/PP2b4I0A8+un0X8q6ewKFkRbx7dRHzUU9ToPgZmts4o7FAa1buOxLvHd/A+8iEAICn2LSxLVYKxlS2MLGxQvFIdmBZzzDK2lq4E2rr6EIm1oGdsBj1js2ynPWwr18Gn+Pd49+SerC0yOAC2VepBJBIhKfYNnl49jZo9x8OiRFkYFimK0g3boYhTGTy9cjpP50n/XazVFnBVq/2E8b9Pk73X19cHAFy9fAkb1q3Gs4gnSExMQEZGBlJSUpD86RP0/t/n3zp364mZvlNw7MhB/FSjFho1biqbFngUFobwR2E4fvSfX7CCIEAqleLVyxdwdCqRa4w9evbF/j27cOjAPng0aSa37VFYGF48j0T9WtXk2lNTUvDiRSQSPlbA+5h3KFPun/KplpYWXFzLQir959tT5LOn+GvFEty5fQvxcbGybdFRUSjhXCrX+P6tWfOWmOU7FeMnTYOuri6OHzuExs2ay6Y6Hj0Mw63QG3IVCKk098+WfhxmtiXz1T/h7StkpKbg/Iopcu3SjHSYFnPKdd/HF48i4vJJSDPSIRKLUdK9NUrU9kT4hcPQNy2CQmb/TFkaW9tBR98AH6NfwNyuFErWb4PgHUsQef0sLEtVRPFKdWBYpGi+Yv83iaEJrFwq43nwOViUKIvEmGi8f/oAVX8dDACIf/UMglSK4zMHyp9nehp0C3GdkTJo8tQGE4kCTk+/UJYrNF69fIlRwwah3S+dMGjIcBibmODmjRDM8J6MtLS0bH/Z9R80BE2bt8DF8wEIungBf61Yghl/zkODho3x6VMS2nboiI6du2XZz7ro1//xMjI2hlfvflizahnq1Ksvty3pUyJcXMvCd9bsLPvlZ9Ho6OG/wbqoDSZN9YWFhSWkUik6d/gZaWlpeR4DAOq6N4AAARcvnEOZsuURGhKMkWMmyLZ/SkpCv4FD0KBR4yz76kq+vsCNCrYvv62LRGJ8eU2PIP2nspaekgwAqNN/KvRNCsv1E2vr5Hosu6rucG38q2ythEic9wJwWc8usKvqjqh71xB9Pxj3jm1DDa9xKFbBLc9jZBdP6L6/UKn9AEQGB8CkqANM/j+9k56SDJFYDI/RC7LEqS1h8qwMTCSoQHlw/y6kUgEjRo+XfZM+ffLrZVZ7e0fYd3dEl+49MXnCaBw+uB8NGjZGaZcyiHgS/k2XlP7auRt2bt+CHds2ybW7uJTB6RPHYWZeGIaG2V+KZl64CO7fvYMqVasDADIyMhB2/x5Kls68jDMuLhbPnkZg0lRfVK6SWdkIvREsN4aOTuY/6hn/XzORE4lEggYNG+P40cN4HhkJewdHuLiWlW0v7VIGz55FqP3yWvo+dA1NEB/9TK4t7mUEROLMqzmMrW0h1tZBUuxbWDjnb9Ghjp4BDC1ssrQbW9viU9w7JMW+lVUlPkRHIu1TIoysbWX9jCyLwciyGErVb4MrG+fg6ZXT2SYSYm1tCELuf+8BwKZcTQTvXIbo+yF4HhIAu2oNZdtMiztBkEqRnBAPixJlcxmFKCuukfgBFbe1Q3p6GnZt34KXL57j6OGD2L875zn85ORkzPGbjuBrVxH16iVu3gjBvbt34OCYWZrt0asvbt0MxRy/6Xj44D4inz1FwNkzmOM3Pc8xSSQS9B80BLu2b5Frb9a8FUxMTTF2xGDcCLmOly9fIPjaVcz9cyZev44GAPzaqSs2rPsLAWfP4NnTCMyfPQsfPn6QZfDGxiYwMTXFgb278DzyGa5dvYyFc/+UO46ZuTkkenoIungBMTHvkPDxY46xNmveEhcvBODQwX2yRZaf9RnwG44e/hurVy7D4/BHiHjyGCePH8GKpQvz/FnQj8OyZAXEPg/Hs6v++Pj2Fe4e24r4qH8SCx29QijVoC1uHliDp1fPIOFdFGKfhyP8/CE8vXoml5FzOWapSjAp6oCrm+ch9nk43j97iGtbF6BIiXIwtyuJjNQU3NizEm8e3Ubi+zd49+Qe3j9/BCMr22zHMzC3RGLMa8S9eIKUhHhkpGdfpdOW6KFY+Zq4e3QLPrx+Abuq9WTbjCyLwa5qfVzbOh8vb17KnPp49hAPTu1G1N1rCp0nyRMp6X8FUYGoSFy4cAGrVq3C48ePsWfPHhQrVgybN2+Go6Mj6tSpo+7wCpxSpV0wYvR4bNqwBsuWLEDlKtXw27CR8J48Idv+WlpixMfHwXvKBLyPeQdTUzPUb9QY/QcNBQCULFUaq9ZswoqlC9G/dzcIAlDM1haNm3jmK64Wrdpg66b1iHjyWNamp6+PVes2Y+nCeRg/ehiSEhNhYWmF6j/VhIFBZoWiR6++iIl5B+8pE6Al1kKb9r+gplsdaGll5rlisRgz/5iHebNnoXOHn2Hn4Igx4yZhYF8v2XG0tbUxetwkrP1rBf5asQSVKlfFyrXy1ZHPqv1UE8YmJnj2NALNPOUTCbdadTB/8QqsXbUcmzasgba2NhwcnNC6bft8fRb0Y7B2rQLXJh1x69B6SNPS4FDDA/bVGyL+1VNZn7LNu0FiaIKw07sRHPMauvoGMC1eAi6Nf1HomCKRCLX6/o4be//CuSUT5S7/BACRWIzUxI+4tnU+Uj7GQdfQGMUq1MrxZlrFKtbGy1tBCFg2CWmfEmWXf2bHtqo7Iv/yQZESZVHIzFJuW7Uuw3H/5E7cPLgWn+LfQ2JgDHOH0ihatrpC50nyxAUzB1AKkaDm2/7t3bsX3bt3R9euXbF582bcu3cPTk5OWLp0KY4ePYqjR4/me8z4T18v81HBJZVK8WvbFvBo0gwDBw9XdzgaZfa5cHWHQFTgzPTM+4JtRZ158E4p4zRyKaKUcZRJ7VMbM2bMwMqVK7F69WrZPDcA1K5dGyEhIWqMjL6XqFcvcWDvLjx7FoHwRw/x50wfvHr5Ek2/qBYQEf2oOLWhQmFhYahXr16WdhMTE8TFxX3/gOi7E4vFOPz3ASxaMAcQBDiVKImlq9Z+9bJTIqIfBa/aUCFra2uEh4fDwcFBrj0wMBBOTrlfp02awcq6KNZs3KbuMIiIVKagVhOUQe1TG/369cPw4cNx5coViEQivHr1Clu3bsWYMWMwaNAgdYdHREREuVB7RWLChAmQSqVo1KgRkpKSUK9ePUgkEowZMwZDhw5Vd3hERETfTJOv2lB7IiESifD7779j7NixCA8PR0JCAsqUKZPjzYuo4Nuw9i+cPXMKz54+gUSih/IVK2PoiNGwd8j6rAAiTfXg1G68vHUJH9+8hJaOLgo7uKB8q54wsiou63NuyUS8e3xHbj+nWs1Q5f+3ribNoclTG2pPJD7T1dVFmTJl1B0GKUFI8DX80rELXMuWQ0ZGBlYsWYChg/pg577DuT6WnEiTvH18ByXqtICZXUkIUinuHNmECyunosmE5dCW6Mn6Obo1RVnPrrL32T10i6ggU3si0aBBA4hyWc7q7+//HaMhZVi8fLXc+6m+fmjasDbu37sruw02kaarO9BH7n31LiNwaHI3xL4Ih0WJcrL2z8/iIM3GqzZUqFKlSnLv09LSEBoaijt37sDLyyv7neiHkpCQebtqExMTNUdCpD5pnxIBIMvTNCODzyEy+Cz0jMxQtOxPcG3aEdq6etkNQT8wDc4j1J9ILFiwINt2b29vJCQkfOdoSNmkUinmz/FDxUpV8vW4byJNIkilCN2/GoUdXWFS9J8HwtlVdUchM0vom5gj/tVT3D60AR/fvkSt3pPUGC1R/qg9kchJt27d8NNPP2Hu3Lm59ktJSUFKSop8m1QHEj7yuUCY7eeLJ+GP8NeGreoOhUhtbuxZiQ9Rkag/XP5hc061msn+bGLjAD1jM5xfPhkJ76JgWKTo9w6TVEiswXMbar+PRE6CgoKgp/f18p6fnx9MTEzkXvPn/PEdIqSvmeM3HYHnA7B8zUZYWVmrOxwitbixZyWi7l2D+5CZKGSa+3MSzO1LAwAS3kZ9j9DoOxIp6VUQqb0i0a5dO7n3giAgKioK169fx5QpU766/8SJEzFq1Ci5tmSpTg696XsQBAFz/5iBc/6nsWLNRhQrVvzrOxFpGEEQELp3FV7eDoL7ED8YFP56Mh338gkAQM+Eiy/px6H2ROLLBXhisRilS5eGr68vmjRp8tX9JRJJlmkMgU//VKvZs3xx4tgRzF24FIUMDPDu3VsAgKGhUZ6qTESa4MaeFXgefB61+v4OHYk+kj/EAgB09ApBS1eChHdRiAwOQNEy1aBbyAjxUU9xc/8aFClRFqY2vOeKximo5QQlUGsikZGRgV69eqF8+fIwM2MGrin27t4BABjYV/6qm6k+s9CydVt1hET03T25eAwAELBUfuFktc7D4VDDA2Itbbx5GIrwgL+RnpqMQqZFUKxiLbg26aiOcEnFNPmGVCJBEAR1BqCnp4f79+/D0VF5GXg8KxJE2Zp9LlzdIRAVODM9VX9F2dUn8UoZ5yengncZvdoXW5YrVw5PnjxRdxhERESkALUnEjNmzMCYMWNw+PBhREVF4cOHD3IvIiKiHx2v2lABX19fjB49Gs2bNwcA/Pzzz3K3yhYEASKRCBkZGeoKkYiISDkKahagBGpLJHx8fDBw4ECcPXtWXSEQERHRN1JbIvF5jae7u7u6QiAiIvouNPmqDbVe/pnbUz+JiIg0hSb/ulNrIlGqVKmvJhPv37//TtEQAGxY+xfOnjmFZ0+fQCLRQ/mKlTF0xGjYO+Tt8tyTx49g8oQxqFe/EeYuXCpr/6mSa7b9h44Yg+49+yA1NRUzfSbj/Dl/mBcugvGTpuKnmrVk/TZvWIvo6CiMnTD5206QKA8eBx7Fk4vHkPj+NQDA2NoOrk07oWiZagCAjLRU3Dq4Fs9DLiAjPQ3WLpVR+ZdB0DPK+X446SmfcPvQRry6fRkpSR9hYG4F53qtUKK2p1y/mIgHuHN0M94/C4NIJIZpMSfUHegDLV0JMtLTELxjMV7dvgI9YzNU7jAIVqUryfYN89+HpNi3qNx+gPI/FKIcqDWR8PHx4aOlC5iQ4Gv4pWMXuJYth4yMDKxYsgBDB/XBzn2Hoa9fKNd9X718icXz56BSlapZth09fV7ufVDgBczwmYyGHpl3L92/dxce3L+HNRu3I+jiBUyZOBbH/QMhEonw8uULHNi3Gxu37VHeiRLlQt+0CMq18oKhhQ0gCHh27QwurZ0JjzELYVLUHjf3r0HUvWuo2XM8dPQNcGPPSgSt80OD4bNzHPPmgbV48+gWqncbDQNzS7wOu4Ebe1ZA38QcNuVqAMhMIi6smgYXjw6o1K4/xGItxL2KAMSZF9hFXDqO2OeP0WDEHETfD8bVzXPRcvpmiEQiJMZEIyLoBBqNzv6JyqReGlyQUG8i0alTJ1haWqozBPrC4uWr5d5P9fVD04a1cf/eXVSpWj3H/TIyMjB10lj0GzQEoSHB+Pjxo9z2IkUs5N4HnPNH1eo1UKy4LQDg6ZPHqOveACWcS6JYcVssXjAHcbGxMDM3x58zfTBkxGgYGhoq6SyJcmdT7ie59+Va9MDji8fw/lkYCpkWQcSVU6jRfQwsS1UEAFTrMhwn/X5DzNMHKOzgku2YMRH3YV+9ISxLlgeQ+eTPJ5eO4/2zh7JE4uaBNXCu1wouHr/I9jOy+udZNR9eP4dNuZ9gUtQehoWtcfvv9UhN/ACJoQlCdq9A+VY9oaOXe8JPaqLBmYTa7iPB9RE/hoSEzITga5WjtauWw8zcHK3bdvjqmDEx73AxMAA/t2kvaytZ2gU3b4QgOTkZly8FooiFBUzNzHD8yCHo6krQoGHjbzsRIgUJ0gw8DzmPjJRkFHZwQezzcAgZ6bIkAgCMrWxRyMwCMU8f5DhOYUdXRN25gk9xMRAEAW8e3ULC21ewcqkMAEj+GIf3z8KgZ2gC/4VjcWhyd5xbMgHvntyVjWFq44h3T+4hIzUF0Q9CoGdsDl0DY0RePwctbR0Uq+Cmug+CKAdqv2qDCi6pVIr5c/xQsVIVlHDO+RayoTeC8feBvdiyc3+exj3y9wEYFDJAg0b/JAc/t26H8Idh6NiuJUxNzTBr9gJ8+BCPVSuWYOWajVixdCFOnTiGYsVtMcV7JiytrL75/IhyE//qKfwXjoU0PRXauvpw6/M7jK3tEPfyCcRa2tAtJF8hkxiZIvlDXI7jVWo/ACE7l+KId0+IxFoQiUSo2nEoLEqUAwAkxkQDAO4d344KrXvDpJgjnl3zx/llk9F4wjIYWdjAoWZjxEc9xYk/foPEwBg1e45DWlIC7h7bCvchs3DnyGY8v3EBhoWtUa3zcOibFlbZ50P5w6s2VEAq5fMwCrrZfr54Ev4If23YmmOfxMRETPt9PCZN9YVpHh+8dujgPjRt3lLuqa3aOjoYN2mqXD/fqZPQsXM3hD24j4CzZ7B1135sXr8W82bPxJ/zFit2UkR5ZGRZDI3HLkJachJehF7Eta0LUH+on8LjhZ8/hJinYajVdwoKmVvg3eO7uLF3JfRMzGFVupLsy5VjrWZwqOEBADArXgJvH97C08unUL6VF8Ra2qjcYRAq/2vca9sWwrleK8S9fIJXty+j8djFCPPfi9B9q+DWe1I2kZA6aHIRXu23yKaCaY7fdASeD8DyNRthZWWdY7+XzyMR9eolRg//DW5Vy8GtajkcPXwQFwL84Va1HF48j5TrfyPkOp49jfjqFMj1a1fw5HE4funUFcHXr6JWnXrQ1y+ERk2aIfj6VaWcI1FuxNo6MLSwgZmtM8q38oJpMUc8CvgbekZmkGakIzUpQa5/ysc46BmbZjtWRmoK7hzZjIpt+sCm3E8wtXGEc92WKF65Dh6ezazk6RtnJuLG1rZy+xpZFUdS3Ntsx33z6BY+REfCuW4LvH10G9ZlqkFboofilergbfidb/wESJl4i2z6zxAEAXP/mIFz/qexYs1GFCtWPNf+9o5O2L7noFzbiqWLkZSUiNHjJsLKWj4J+Xv/XriUKYtSpbNfkAYAKSkpmOM3Hb6zZkNLSwvSDKns21pGejqkGaxm0fcnCAKk6Wkws3WGSEsbbx7dRPGKtQEAH1+/QFLs2xwXWkqlGRAy0rN8LRWJxBCEzL/PhcytoGdijo9vXsr1SXj7ClauWa+EykhLxY09K/FT99EQibUgCFIIGZk/J0JGBgRWfek7YUWC5Mye5YtjRw5hut8cFDIwwLt3b/Hu3VskJyfL+kybPB7LFs8HAEgkEpRwLiX3MjIyQqFCBijhXAo6Orqy/RISEnDm1ImvViPW/rUCterUQ2mXMgCACpUq45z/KTx6GIZdO7eiYqXKue5P9K1uH9qIt4/vIDHmNeJfPc18H34bdtXqQ0ffAI41GuPW/y/njH0ejmvbF8HcwUUukTgxayBe3goCAOjoFUKREuVw++/1ePPoNhJjovH0ymk8u34WxcpnLpAUiUQo3aAdws8fwovQi0h4+wp3jm7Bhzcv4Fgz62Lj+yd3wLpMVZgVLwEgczHnq1tBiHsVgfDAwyjslP29W0hNNLgkwYoEydm7ewcAYGBfL7n2qT6z0LJ1WwDA66goiEX5z0FPHT8KAQKaNmuRY5/H4Q9x5uQxbNn1z8LNRo2bIuT6VfTv3Q329o6Y7jcn38cmyo+UhHhc27IAyR/eQ0ffACY2Dqg70AdWpTOT2Ipt+0IkFiFovR+k6WmwcqmCKh0GyY3x8c1LpH1KlL2v6TUOtw9vxNUtc5GalAADMwuUa94dTv+6IVXJ+q2RkZ6KmwfWIDXpI0xsHFFvkC8MixSVGzs+6hle3AiEx9h/1goVr1gbb8Nv49ziCTCyLIYa3ceo4qMhBalrseX58+cxZ84cBAcHIyoqCvv370ebNm1k2wVBwLRp07B69WrExcWhdu3aWLFiBUqWLJnnY4gEDbx8Iv4TS3pE2Zl9LlzdIRAVODM9c74qTVluPU/4eqc8qGCbv/vpHDt2DBcvXkTVqlXRrl27LInEn3/+CT8/P2zcuBGOjo6YMmUKbt++jXv37kFPTy9Px2BFgoiISMXUddWGp6cnPD09s90mCAIWLlyIyZMno3Xr1gCATZs2wcrKCgcOHECnTp3ydAyukSAiIlIxZS2RSElJwYcPH+ReKSkpCsUUERGB6OhoeHh4yNpMTExQo0YNBAUF5XkcJhJEREQ/CD8/P5iYmMi9/PwUu79JdHTmTdCsvrjBn5WVlWxbXnBqg4iISNWUNLUxceJEjBo1Sq7t3zf3UwcmEkRERCqmrKs2JBKJ0hIH6//f5+f169coWvSfK4Nev36NSpUq5XkcTm0QERH9Bzk6OsLa2hpnzpyRtX348AFXrlyBm1veHwDHigQREZGKqeuqjYSEBISH/3PZd0REBEJDQ2Fubg47OzuMGDECM2bMQMmSJWWXf9rY2MhdIvo1TCSIiIhUTF03pbx+/ToaNGgge/95fYWXlxc2bNiAcePGITExEf3790dcXBzq1KmD48eP5/keEgBvSEX0n8IbUhFl9T1uSHU/KvHrnfLAtaiBUsZRJq6RICIiIoVxaoOIiEjF1PWsje+BiQQREZGKqWux5ffAqQ0iIiJSGCsSREREKqbBBQkmEkRERCqnwZkEpzaIiIhIYaxIEBERqRiv2iAiIiKF8aoNIiIiomywIkFERKRiGlyQYCJBRESkchqcSTCRICIiUjFNXmzJNRJERESkMFYkiIiIVEyTr9pgIkFERKRiGpxHcGqDiIiIFMeKBBERkappcEmCiQQREZGK8aoNIiIiomywIkFERKRivGqDiIiIFKbBeQSnNoiIiEhxrEgQERGpGKc2iIiI6BtobibBRIKIiEjFNLkiwTUSREREpDBWJIiIiFRMgwsSTCSIiIhUjVMbRERERNlgRYKIiEjFNPlZG0wkiIiIVE1z8whObRAREZHiWJEgIiJSMQ0uSDCRICIiUjVetUFERESUDVYkiIiIVIxXbRAREZHiNDePYCJBRESkahqcR3CNBBERESmOFQkiIiIV0+SrNphIEBERqZgmL7bk1AYREREpjBUJIiIiFdPkqQ1WJIiIiEhhTCSIiIhIYZzaICIiUjFNntpgIkFERKRivGqDiIiIKBusSBAREakYpzaIiIhIYRqcRzCRICIiUjkNziS4RoKIiIgUxooEERGRimnyVRtMJIiIiFRMkxdbcmqDiIiIFMaKBBERkYppcEGCFQkiIiKVEynppYBly5bBwcEBenp6qFGjBq5evfpNp/IlJhJEREQaaufOnRg1ahSmTZuGkJAQVKxYEU2bNsWbN2+UdgwmEkRERComUtL/8mv+/Pno168fevXqhTJlymDlypUoVKgQ1q1bp7RzYyJBRESkYiKRcl75kZqaiuDgYHh4eMjaxGIxPDw8EBQUpLRz42JLIiKiH0RKSgpSUlLk2iQSCSQSSZa+7969Q0ZGBqysrOTarays8ODBA6XFpJGJhIk+Cy0FQUpKCvz8/DBx4sRs/5LT9zfTs5S6QyDwZ+O/SE9Jv229Z/jBx8dHrm3atGnw9vZWzgEUIBIEQVDb0UmjffjwASYmJoiPj4exsbG6wyEqMPizQYrKT0UiNTUVhQoVwp49e9CmTRtZu5eXF+Li4nDw4EGlxMSv7kRERD8IiUQCY2NjuVdOVS1dXV1UrVoVZ86ckbVJpVKcOXMGbm5uSotJI6c2iIiICBg1ahS8vLxQrVo1/PTTT1i4cCESExPRq1cvpR2DiQQREZGG6tixI96+fYupU6ciOjoalSpVwvHjx7MswPwWTCRIZSQSCaZNm8bFZERf4M8GfU9DhgzBkCFDVDY+F1sSERGRwrjYkoiIiBTGRIKIiIgUxkSCVGLDhg0wNTVVdxhERKRiTCQoVz179oRIJMryCg8PV3doRGqX3c/Gv1/qvNsg0ffCqzboq5o1a4b169fLtVlYWKgpGqKCIyoqSvbnnTt3YurUqQgLC5O1GRoayv4sCAIyMjKgrc1/dkmzsCJBXyWRSGBtbS33WrRoEcqXLw8DAwPY2trit99+Q0JCQo5j3Lx5Ew0aNICRkRGMjY1RtWpVXL9+XbY9MDAQdevWhb6+PmxtbTFs2DAkJiZ+j9MjUti/fyZMTEwgEolk7x88eAAjIyMcO3YMVatWhUQiQWBgIHr27Cl3u2IAGDFiBOrXry97L5VK4efnB0dHR+jr66NixYrYs2fP9z05ojxiIkEKEYvFWLx4Me7evYuNGzfC398f48aNy7F/165dUbx4cVy7dg3BwcGYMGECdHR0AACPHz9Gs2bN0L59e9y6dQs7d+5EYGCgSq97JvpeJkyYgD/++AP3799HhQoV8rSPn58fNm3ahJUrV+Lu3bsYOXIkunXrhoCAABVHS5R/rLHRVx0+fFiuROvp6Yndu3fL3js4OGDGjBkYOHAgli9fnu0YkZGRGDt2LFxcXAAAJUuWlG3z8/ND165dMWLECNm2xYsXw93dHStWrICenp4Kzoro+/D19UXjxo3z3D8lJQWzZs3C6dOnZc9DcHJyQmBgIFatWgV3d3dVhUqkECYS9FUNGjTAihUrZO8NDAxw+vRp+Pn54cGDB/jw4QPS09ORnJyMpKQkFCpUKMsYo0aNQt++fbF582Z4eHjgl19+QYkSJQBkTnvcunULW7dulfUXBAFSqRQRERFwdXVV/UkSqUi1atXy1T88PBxJSUlZko/U1FRUrlxZmaERKQUTCfoqAwMDODs7y94/ffoULVu2xKBBgzBz5kyYm5sjMDAQffr0kT229kve3t7o0qULjhw5gmPHjmHatGnYsWMH2rZti4SEBAwYMADDhg3Lsp+dnZ1Kz41I1QwMDOTei8VifHlD4bS0NNmfP681OnLkCIoVKybXj7fUpoKIiQTlW3BwMKRSKebNmwexOHOZza5du766X6lSpVCqVCmMHDkSnTt3xvr169G2bVtUqVIF9+7dk0tWiDSVhYUF7ty5I9cWGhoqWzNUpkwZSCQSREZGchqDfghcbEn55uzsjLS0NCxZsgRPnjzB5s2bsXLlyhz7f/r0CUOGDMG5c+fw7NkzXLx4EdeuXZNNWYwfPx6XLl3CkCFDEBoaikePHuHgwYNcbEkaqWHDhrh+/To2bdqER48eYdq0aXKJhZGREcaMGYORI0di48aNePz4MUJCQrBkyRJs3LhRjZETZY+JBOVbxYoVMX/+fPz5558oV64ctm7dCj8/vxz7a2lpISYmBj169ECpUqXw66+/wtPTEz4+PgCAChUqICAgAA8fPkTdunVRuXJlTJ06FTY2Nt/rlIi+m6ZNm2LKlCkYN24cqlevjo8fP6JHjx5yfaZPn44pU6bAz88Prq6uaNasGY4cOQJHR0c1RU2UMz79k4iIiBTGigQREREpjIkEERERKYyJBBERESmMiQQREREpjIkEERERKYyJBBERESmMiQQREREpjIkEERERKYyJBBERESmMiQQREREpjIkEERERKYyJBBERESmMiQQREREpjIkEERERKYyJBBERESmMiQQREREpjIkEERERKYyJBBERESmMiQQREREpjIkEERERKYyJBBERESmMiQQREREpjIkEERERKYyJBBERESmMiQSRGvTs2RNt2rSRva9fvz5GjBjx3eM4d+4cRCIR4uLiVHockUiEAwcOqPQYRKQeTCSI/q9nz54QiUQQiUTQ1dWFs7MzfH19kZ6ervJj79u3D9OnT89T3+/1yz81NRVFihTBH3/8ke326dOnw8rKCmlpaSqNg4gKNiYSRP/SrFkzREVF4dGjRxg9ejS8vb0xZ86cbPumpqYq7bjm5uYwMjJS2njKoKuri27dumH9+vVZtgmCgA0bNqBHjx7Q0dFRQ3REVFAwkSD6F4lEAmtra9jb22PQoEHw8PDA33//DeCf6YiZM2fCxsYGpUuXBgA8f/4cv/76K0xNTWFubo7WrVvj6dOnsjEzMjIwatQomJqaonDhwhg3bhwEQZA77pdTGykpKRg/fjxsbW0hkUjg7OyMtWvX4unTp2jQoAEAwMzMDCKRCD179gQASKVS+Pn5wdHREfr6+qhYsSL27Nkjd5yjR4+iVKlS0NfXR4MGDeTizE6fPn3w8OFDBAYGyrUHBATgyZMn6NOnD65du4bGjRujSJEiMDExgbu7O0JCQnIcM7uKSmhoKEQikVw8gYGBqFu3LvT19WFra4thw4YhMTFRtn358uUoWbIk9PT0YGVlhQ4dOuR6LkSkGkwkiHKhr68vV3k4c+YMwsLCcOrUKRw+fBhpaWlo2rQpjIyMcOHCBVy8eBGGhoZo1qyZbL958+Zhw4YNWLduHQIDA/H+/Xvs378/1+P26NED27dvx+LFi3H//n2sWrUKhoaGsLW1xd69ewEAYWFhiIqKwqJFiwAAfn5+2LRpE1auXIm7d+9i5MiR6NatGwICAgBkJjzt2rVDq1atEBoair59+2LChAm5xlG+fHlUr14d69atk2tfv349atWqBRcXF3z8+BFeXl4IDAzE5cuXUbJkSTRv3hwfP37M34f9L48fP0azZs3Qvn173Lp1Czt37kRgYCCGDBkCALh+/TqGDRsGX19fhIWF4fjx46hXr57CxyOibyAQkSAIguDl5SW0bt1aEARBkEqlwqlTpwSJRCKMGTNGtt3KykpISUmR7bN582ahdOnSglQqlbWlpKQI+vr6wokTJwRBEISiRYsKs2fPlm1PS0sTihcvLjuWIAiCu7u7MHz4cEEQBCEsLEwAIJw6dSrbOM+ePSsAEGJjY2VtycnJQqFChYRLly7J9e3Tp4/QuXNnQRAEYeLEiUKZMmXkto8fPz7LWF9auXKlYGhoKHz8+FEQBEH48OGDUKhQIWHNmjXZ9s/IyBCMjIyEQ4cOydoACPv3788x/hs3bggAhIiICFnc/fv3lxv3woULglgsFj59+iTs3btXMDY2Fj58+JBj3ET0fbAiQfQvhw8fhqGhIfT09ODp6YmOHTvC29tbtr18+fLQ1dWVvb958ybCw8NhZGQEQ0NDGBoawtzcHMnJyXj8+DHi4+MRFRWFGjVqyPbR1tZGtWrVcowhNDQUWlpacHd3z3Pc4eHhSEpKQuPGjWVxGBoaYtOmTXj8+DEA4P79+3JxAICbm9tXx+7cuTMyMjKwa9cuAMDOnTshFovRsWNHAMDr16/Rr18/lCxZEiYmJjA2NkZCQgIiIyPzHP+Xbt68iQ0bNsidS9OmTSGVShEREYHGjRvD3t4eTk5O6N69O7Zu3YqkpCSFj0dEitNWdwBEBUmDBg2wYsUK6OrqwsbGBtra8j8iBgYGcu8TEhJQtWpVbN26NctYFhYWCsWgr6+f730SEhIAAEeOHEGxYsXktkkkEoXi+MzY2BgdOnTA+vXr0bt3b6xfvx6//vorDA0NAQBeXl6IiYnBokWLYG9vD4lEAjc3txwXo4rFmd9fhH+tE/nyyo+EhAQMGDAAw4YNy7K/nZ0ddHV1ERISgnPnzuHkyZOYOnUqvL29ce3aNZiamn7T+RJR/jCRIPoXAwMDODs757l/lSpVsHPnTlhaWsLY2DjbPkWLFsWVK1dkc/jp6ekIDg5GlSpVsu1fvnx5SKVSBAQEwMPDI8v2zxWRjIwMWVuZMmUgkUgQGRmZYyXD1dVVtnD0s8uXL3/9JJG56LJ+/fo4fPgwLl26JHcly8WLF7F8+XI0b94cQOZajHfv3uU41ucEKyoqCmZmZgAyqzD/VqVKFdy7dy/X/xba2trw8PCAh4cHpk2bBlNTU/j7+6Ndu3Z5OiciUg5ObRB9g65du6JIkSJo3bo1Lly4gIiICJw7dw7Dhg3DixcvAADDhw/HH3/8gQMHDuDBgwf47bffcr0HhIODA7y8vNC7d28cOHBANubnqQV7e3uIRCIcPnwYb9++RUJCAoyMjDBmzBiMHDkSGzduxOPHjxESEoIlS5Zg48aNAICBAwfi0aNHGDt2LMLCwrBt2zZs2LAhT+dZr149ODs7o0ePHnBxcUGtWrVk20qWLInNmzfj/v37uHLlCrp27ZprVcXZ2Rm2trbw9vbGo0ePcOTIEcybN0+uz/jx43Hp0iUMGTIEoaGhePToEQ4ePChbbHn48GEsXrwYoaGhePbsGTZt2gSpVCq7koaIvh8mEkTfoFChQjh//jzs7OzQrl07uLq6ok+fPkhOTpZVKEaPHo3u3bvDy8sLbm5uMDIyQtu2bXMdd8WKFejQoQN+++03uLi4oF+/frJLH4sVKwYfHx9MmDABVlZWsl+u06dPx5QpU+Dn5wdXV1c0a9YMR44cgaOjI4DMKYG9e/fiwIEDqFixIlauXIlZs2bl6TxFIhF69+6N2NhY9O7dW27b2rVrERsbiypVqqB79+4YNmwYLC0tcxxLR0cH27dvx4MHD1ChQgX8+eefmDFjhlyfChUqICAgAA8fPkTdunVRuXJlTJ06FTY2NgAAU1NT7Nu3Dw0bNoSrqytWrlyJ7du3o2zZsnk6HyJSHpEgfHFBOxEREVEesSJBRERECmMiQURERApjIkFEREQKYyJBRERECmMiQURERApjIkFEREQKYyJBRERECmMiQURERApjIkFEREQKYyJBRERECmMiQURERApjIkFEREQK+x/thhzK9TaQB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394590" y="914400"/>
            <a:ext cx="5048250" cy="3737742"/>
          </a:xfrm>
          <a:prstGeom prst="rect">
            <a:avLst/>
          </a:prstGeom>
        </p:spPr>
      </p:pic>
    </p:spTree>
    <p:extLst>
      <p:ext uri="{BB962C8B-B14F-4D97-AF65-F5344CB8AC3E}">
        <p14:creationId xmlns:p14="http://schemas.microsoft.com/office/powerpoint/2010/main" val="383136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Evaluation pipeline</a:t>
            </a:r>
            <a:br>
              <a:rPr lang="en-US" dirty="0"/>
            </a:br>
            <a:endParaRPr lang="en-US" dirty="0"/>
          </a:p>
        </p:txBody>
      </p:sp>
      <p:sp>
        <p:nvSpPr>
          <p:cNvPr id="4" name="AutoShape 2" descr="data:image/png;base64,iVBORw0KGgoAAAANSUhEUgAAAhIAAAHsCAYAAACHTURLAAAAOXRFWHRTb2Z0d2FyZQBNYXRwbG90bGliIHZlcnNpb24zLjcuMSwgaHR0cHM6Ly9tYXRwbG90bGliLm9yZy/bCgiHAAAACXBIWXMAAA9hAAAPYQGoP6dpAABvFklEQVR4nO3ddVxUWRsH8N8MMSCNEqKkqGDnKhYGBsaau7bYsXbHGoDBrt2xdnetXSiKYoHYoiiKAQYCCkjOff/gdXZHQhhnHJz9fd/PfF7n3HPPfe6syDPPOfdekSAIAoiIiIgUIFZ3AERERPTjYiJBRERECmMiQURERApjIkFEREQKYyJBRERECmMiQURERApjIkFEREQKYyJBRERECmMiQURERApjIkGkQo8ePUKTJk1gYmICkUiEAwcOKHX8p0+fQiQSYcOGDUod90dWv3591K9fX91hEP1nMJEgjff48WMMGDAATk5O0NPTg7GxMWrXro1Fixbh06dPKj22l5cXbt++jZkzZ2Lz5s2oVq2aSo/3PfXs2RMikQjGxsbZfo6PHj2CSCSCSCTC3Llz8z3+q1ev4O3tjdDQUCVES0Sqoq3uAIhU6ciRI/jll18gkUjQo0cPlCtXDqmpqQgMDMTYsWNx9+5d/PXXXyo59qdPnxAUFITff/8dQ4YMUckx7O3t8enTJ+jo6Khk/K/R1tZGUlISDh06hF9//VVu29atW6Gnp4fk5GSFxn716hV8fHzg4OCASpUq5Xm/kydPKnQ8IlIMEwnSWBEREejUqRPs7e3h7++PokWLyrYNHjwY4eHhOHLkiMqO//btWwCAqampyo4hEomgp6ensvG/RiKRoHbt2ti+fXuWRGLbtm1o0aIF9u7d+11iSUpKQqFChaCrq/tdjkdEmTi1QRpr9uzZSEhIwNq1a+WSiM+cnZ0xfPhw2fv09HRMnz4dJUqUgEQigYODAyZNmoSUlBS5/RwcHNCyZUsEBgbip59+gp6eHpycnLBp0yZZH29vb9jb2wMAxo4dC5FIBAcHBwCZUwKf//xv3t7eEIlEcm2nTp1CnTp1YGpqCkNDQ5QuXRqTJk2Sbc9pjYS/vz/q1q0LAwMDmJqaonXr1rh//362xwsPD0fPnj1hamoKExMT9OrVC0lJSTl/sF/o0qULjh07hri4OFnbtWvX8OjRI3Tp0iVL//fv32PMmDEoX748DA0NYWxsDE9PT9y8eVPW59y5c6hevToAoFevXrIpks/nWb9+fZQrVw7BwcGoV68eChUqJPtcvlwj4eXlBT09vSzn37RpU5iZmeHVq1d5PlciyoqJBGmsQ4cOwcnJCbVq1cpT/759+2Lq1KmoUqUKFixYAHd3d/j5+aFTp05Z+oaHh6NDhw5o3Lgx5s2bBzMzM/Ts2RN3794FALRr1w4LFiwAAHTu3BmbN2/GwoUL8xX/3bt30bJlS6SkpMDX1xfz5s3Dzz//jIsXL+a63+nTp9G0aVO8efMG3t7eGDVqFC5duoTatWvj6dOnWfr/+uuv+PjxI/z8/PDrr79iw4YN8PHxyXOc7dq1g0gkwr59+2Rt27Ztg4uLC6pUqZKl/5MnT3DgwAG0bNkS8+fPx9ixY3H79m24u7vLfqm7urrC19cXANC/f39s3rwZmzdvRr169WTjxMTEwNPTE5UqVcLChQvRoEGDbONbtGgRLCws4OXlhYyMDADAqlWrcPLkSSxZsgQ2NjZ5PlciyoZApIHi4+MFAELr1q3z1D80NFQAIPTt21eufcyYMQIAwd/fX9Zmb28vABDOnz8va3vz5o0gkUiE0aNHy9oiIiIEAMKcOXPkxvTy8hLs7e2zxDBt2jTh3z+SCxYsEAAIb9++zTHuz8dYv369rK1SpUqCpaWlEBMTI2u7efOmIBaLhR49emQ5Xu/eveXGbNu2rVC4cOEcj/nv8zAwMBAEQRA6dOggNGrUSBAEQcjIyBCsra0FHx+fbD+D5ORkISMjI8t5SCQSwdfXV9Z27dq1LOf2mbu7uwBAWLlyZbbb3N3d5dpOnDghABBmzJghPHnyRDA0NBTatGnz1XMkoq9jRYI00ocPHwAARkZGeep/9OhRAMCoUaPk2kePHg0AWdZSlClTBnXr1pW9t7CwQOnSpfHkyROFY/7S57UVBw8ehFQqzdM+UVFRCA0NRc+ePWFubi5rr1ChAho3biw7z38bOHCg3Pu6desiJiZG9hnmRZcuXXDu3DlER0fD398f0dHR2U5rAJnrKsTizH96MjIyEBMTI5u2CQkJyfMxJRIJevXqlae+TZo0wYABA+Dr64t27dpBT08Pq1atyvOxiChnTCRIIxkbGwMAPn78mKf+z549g1gshrOzs1y7tbU1TE1N8ezZM7l2Ozu7LGOYmZkhNjZWwYiz6tixI2rXro2+ffvCysoKnTp1wq5du3JNKj7HWbp06SzbXF1d8e7dOyQmJsq1f3kuZmZmAJCvc2nevDmMjIywc+dObN26FdWrV8/yWX4mlUqxYMEClCxZEhKJBEWKFIGFhQVu3bqF+Pj4PB+zWLFi+VpYOXfuXJibmyM0NBSLFy+GpaVlnvclopwxkSCNZGxsDBsbG9y5cydf+3252DEnWlpa2bYLgqDwMT7P33+mr6+P8+fP4/Tp0+jevTtu3bqFjh07onHjxln6fotvOZfPJBIJ2rVrh40bN2L//v05ViMAYNasWRg1ahTq1auHLVu24MSJEzh16hTKli2b58oLkPn55MeNGzfw5s0bAMDt27fztS8R5YyJBGmsli1b4vHjxwgKCvpqX3t7e0ilUjx69Eiu/fXr14iLi5NdgaEMZmZmclc4fPZl1QMAxGIxGjVqhPnz5+PevXuYOXMm/P39cfbs2WzH/hxnWFhYlm0PHjxAkSJFYGBg8G0nkIMuXbrgxo0b+PjxY7YLVD/bs2cPGjRogLVr16JTp05o0qQJPDw8snwmeU3q8iIxMRG9evVCmTJl0L9/f8yePRvXrl1T2vhE/2VMJEhjjRs3DgYGBujbty9ev36dZfvjx4+xaNEiAJmleQBZrqyYP38+AKBFixZKi6tEiRKIj4/HrVu3ZG1RUVHYv3+/XL/3799n2ffzjZm+vCT1s6JFi6JSpUrYuHGj3C/mO3fu4OTJk7LzVIUGDRpg+vTpWLp0KaytrXPsp6WllaXasXv3brx8+VKu7XPCk13SlV/jx49HZGQkNm7ciPnz58PBwQFeXl45fo5ElHe8IRVprBIlSmDbtm3o2LEjXF1d5e5seenSJezevRs9e/YEAFSsWBFeXl7466+/EBcXB3d3d1y9ehUbN25EmzZtcry0UBGdOnXC+PHj0bZtWwwbNgxJSUlYsWIFSpUqJbfY0NfXF+fPn0eLFi1gb2+PN2/eYPny5ShevDjq1KmT4/hz5syBp6cn3Nzc0KdPH3z69AlLliyBiYkJvL29lXYeXxKLxZg8efJX+7Vs2RK+vr7o1asXatWqhdu3b2Pr1q1wcnKS61eiRAmYmppi5cqVMDIygoGBAWrUqAFHR8d8xeXv74/ly5dj2rRpsstR169fj/r162PKlCmYPXt2vsYjoi+o+aoRIpV7+PCh0K9fP8HBwUHQ1dUVjIyMhNq1awtLliwRkpOTZf3S0tIEHx8fwdHRUdDR0RFsbW2FiRMnyvURhMzLP1u0aJHlOF9edpjT5Z+CIAgnT54UypUrJ+jq6gqlS5cWtmzZkuXyzzNnzgitW7cWbGxsBF1dXcHGxkbo3Lmz8PDhwyzH+PISydOnTwu1a9cW9PX1BWNjY6FVq1bCvXv35Pp8Pt6Xl5euX79eACBERETk+JkKgvzlnznJ6fLP0aNHC0WLFhX09fWF2rVrC0FBQdletnnw4EGhTJkygra2ttx5uru7C2XLls32mP8e58OHD4K9vb1QpUoVIS0tTa7fyJEjBbFYLAQFBeV6DkSUO5Eg5GNFFREREdG/cI0EERERKYyJBBERESmMiQQREREpjIkEERERKYyJBBERESmMiQQREREpjIkEERERKYyJBBERESmMiQQREREpjIkEERERKYyJBBERESmMiQQREREpjIkEERERKYyJBBERESmMiQQREREpjIkEERERKYyJBBERESmMiQQREREpjIkEERERKYyJBBERESmMiQQREREpjIkEERERKYyJBBERESmMiQQREREpjIkEERERKYyJBBERESmMiQQREREpjIkEERERKUxb3QGogn7lIeoOgahAir22VN0hEBU4et/hN6Gyfi99ulHwfoY1MpEgIiIqUESaOwGguWdGREREKseKBBERkaqJROqOQGWYSBAREakapzaIiIiIsmJFgoiISNU4tUFEREQK49QGERERUVasSBAREakapzaIiIhIYRo8tcFEgoiISNU0uCKhuSkSERERqRwrEkRERKrGqQ0iIiJSGKc2iIiIiLJiRYKIiEjVOLVBRERECuPUBhEREVFWrEgQERGpGqc2iIiISGEanEho7pkRERGRyrEiQUREpGpiLrYkIiIiRYnEynnlg7e3N0QikdzLxcVFtj05ORmDBw9G4cKFYWhoiPbt2+P169f5PjUmEkRERKomEinnlU9ly5ZFVFSU7BUYGCjbNnLkSBw6dAi7d+9GQEAAXr16hXbt2uX7GJzaICIi0lDa2tqwtrbO0h4fH4+1a9di27ZtaNiwIQBg/fr1cHV1xeXLl1GzZs08H4MVCSIiIlVT0tRGSkoKPnz4IPdKSUnJ8bCPHj2CjY0NnJyc0LVrV0RGRgIAgoODkZaWBg8PD1lfFxcX2NnZISgoKF+nxkSCiIhI1ZQ0teHn5wcTExO5l5+fX7aHrFGjBjZs2IDjx49jxYoViIiIQN26dfHx40dER0dDV1cXpqamcvtYWVkhOjo6X6fGqQ0iIqIfxMSJEzFq1Ci5NolEkm1fT09P2Z8rVKiAGjVqwN7eHrt27YK+vr7SYmIiQUREpGpKuiGVRCLJMXH4GlNTU5QqVQrh4eFo3LgxUlNTERcXJ1eVeP36dbZrKnLDqQ0iIiJVU9NVG/+WkJCAx48fo2jRoqhatSp0dHRw5swZ2fawsDBERkbCzc0tX+OyIkFERKSBxowZg1atWsHe3h6vXr3CtGnToKWlhc6dO8PExAR9+vTBqFGjYG5uDmNjYwwdOhRubm75umIDYCJBRESkemp41saLFy/QuXNnxMTEwMLCAnXq1MHly5dhYWEBAFiwYAHEYjHat2+PlJQUNG3aFMuXL8/3cUSCIAjKDl7d9CsPUXcIRAVS7LWl6g6BqMDR+w5fqfU9FyhlnE/HRiplHGXiGgkiIiJSGKc2iIiIVE2DHyPORIKIiEjVvvGKi4KMiQQREZGqaXBFQnPPjIiIiFSOFQkiIiJV0+CKBBMJIiIiVdPgNRKamyIRERGRyrEiQUREpGqc2iAiIiKFcWqDiIiIKCtWJIiIiFSNUxtERESkME5tEBEREWXFigQREZGKiTS4IsFEgoiISMWYSBAREZHiNDeP4BoJIiIiUhwrEkRERCrGqQ0iIiJSmCYnEpzaICIiIoWxIkFERKRimlyRYCJBRESkYpqcSHBqg4iIiBTGigQREZGqaW5BgokEERGRqnFqg4iIiCgbrEgQERGpmCZXJJhIEBERqRgTCSIiIlKYJicSXCNBRERECmNFgoiISNU0tyDBRIKIiEjVOLVBRERElA1WJIiIiFSMFQmiH8inG0vRqn4FdYdBP4iD+/ehTs1q6g5DYRXLlob/mdO59pkyaQJGDP3tO0VE2RGJREp5FUSsSBRwn24szXX7jJVHMXPV0e8Sy4nVw1GvWkn0mLAeu08Ey9qHdKmPIV0bwKXFtO8Sx2e/D2iOVg0qoGanP+TaHTwmIvbDp+8aC6nXlEkT8PfB/VnaDx09CTt7ezVE9I+D+/dh6uSJADJ/mVhYWqKmW22MGDUGhQsX/ubxz5wLhLGJCQDg5csXaN6kEXbuOQAXV1dZn3ETf4cgCN98LKLsMJEo4Bw8Jsr+3KFJVUwZ1AIV2/rK2hKSUuT6a2mJkZEhVVk8n5JTMe23lth/5gbS01V3nG/xOuajukMgNahdpy58Z/jJtZmZm6spGnmGhoY4ePg4pIIUD8MeYOrvk/D2zRusXL32m8cuYmHx1T5GRkbffBz6RgWzmKAUnNoo4F7HfJS94hM+QYAge1/KwRrvLs1Hk9plcHHrOMRfXYhalUrgL59u2DW/n9w4c8a0x4nVw2XvRSIRxvRugvuHvfE+aD6u7JyAth6VvhrPruPBMDHSR++2tXPt17J+eVzaNh6xlxfg3iFvTOrvCS2tf/66lXKwwpl1IxF7eQFC9v6OBjVKZ5mSmDGsNW4dmIqYS/Nx75A3pv7WAtramWN0a1UDkwc2R8XSxfHpxlJ8urEU3VrVACA/tXF2wyjMGNZaLrYiZob4cHURalcpAQDQ1dGG38i2eHxiBt5dmofzm8agbtWSX/0sqGDR1dVFEQsLuZeWlhY2bViP9m1aoUa1SmjSyB0zfb2RlJiY4zhhDx6gT8/ucKteGbV+qoJOv7TD3Tu3ZdtDgq+jZ/cu+KlKBTRp5I4/Zs1AUlJSrrGJRCIUsbCApaUV6tR1R5du3XHl8iUkJydDKpVi5fKlaNywHqpVKodf27XGxQvnZfumpaZi1gxfNHKvg+qVy6OZRwOsXb1Ktv3fUxvNmzQCAHTs0AYVy5ZGn57dAchPbezZtRMe9etAKpX/IjB8yCBZ5QQAzvqfRscObVG9cnk0b9oIK5cvRXp6eq7nSTnj1AYVaNOH/YyJ8w8g4uU7xH3I/R+0z8b2boLOzatj6MydCI98gzpVnLFuhhfexiYgMDg8x/0+JiZj9toTmNjfE1sOXUFScmqWPrUrl8Aa3x4YPWcPLoaEw6m4BZZN6QQAmPXXMYjFIuya3w/Po2NRr8dcGBWS4I9R7bIeKykZ/adtxqs38ShX0gbLpnRBQmIK5m88jT0nQ1DW2QaNa7mixcAlAID4hOQsY+w4eh2jenpg8uKDsrYOTaog6l08LoY8BgAsmPALXJ2s0WPCerx6G4/WDSri72W/odqvs/A48m2ePk8quMRiEcZP/B3FihfHi+fPMWuGDxbMm4Pfp3pn23/i+DFwcXXF5KneEGtpIezBfWhr6wAAnkdG4rcB/TBk2HD4zJiF2Pfv4TdzOvxmTsf0mX7ZjpcdiUQPUqkUGRnp2Lp5BzZvXI/J03zh6uqK/fv2YtiQ37Dv78Owt3fAtq2bEXDWH3PmL4R10aKIjorC6+jobMfdumM3unb6BX+t3YASJZyho6OTpU+Tps3wx6zpuHb1CmrUdAMAxMfF4WLgBSxbuRpAZrI0eeJ4jJ84GVWqVsPz55Hw9Z4CABj425A8nyf9N7AioQGmrzgC/ysPEPHiHWLzkEjo6mhjXJ8mGOizFaeD7uPpyxhsOXQF249eQ9/2db66/6pdF5CSmoZh3Rtmu33SAE/M3XAKWw9dwdOXMfC/8gA+y4+gb4fMsRvVdIFTcQv0nbIJtx++xKXQJ5i27FCWcf5ccwKXb0YgMuo9jp6/g0WbzqBdkyoAgOSUNCQkpSA9Qyqr0CSnpGUZY++pEBQtYoLalUvI2jp6VsOu49cBALbWZujxc010HbcOF288RsSLd1i4+QwuhT5Gj59rfvWzoILjfMA51KxWWfYaM3IYAKBbj574qUZNFCtWHDVqumHI0BE4eeJYjuNER71CzZq14OhUAvb2DmjS1BOlXVwAAGvXrELzlq3QrUdP2Ns7oFLlKhg/8Xcc/vsAUlJSchzz3549e4rdu7ajbNlyMDAwxMYNa9GrTz94Nm8BB0cnjBw9FqVdXLB100YAQFRUFOzs7VG5SlXY2BRDlarV4NmiZbZjf57KMTExRRELC5iYmmbpY2xigjp16+HokX9+5k6dPAFTMzNU/ymzqrdy+VL07tsfP7dpi+K2tnCrVRuDhw7Hnl078nSOlBUrElSghdyNzFf/ErZFYKAvweEV8t8sdHW0cPPBi6/un5qWDt8VRzB/3C9YvftClu3lSxWDW0UnjO/TVNamJRZBX08X+no6KGVvhRevY+XWMly/8yzLOB2aVMFvnd3hWNwChoUk0NYS40Ni1qpDbt7FJuD05fvo2Lw6Lt54DHubwqhZ0QlDZmT+g1jW2Qba2lq4dWCq3H4SHW28j8u5/E0FT/WfauD3Kd6y9/qF9AEAl4MuYe3qVYiIeILEhARkZGQgJSUFnz59gr6+fpZxunv1gs+0yTh86CBq1KyFJk2bwdbODgDw8MEDPHwYhqOH//klLECAVCrFyxcv4FSiRJbxAODjx4+oWa0yBEGKlJQUVK5SFdN8ZyAhIQFv37xBpcpV5PpXrlwFYWEPAACt27TFgL698XOLZqhdpy7quddHrdpfT/hz07xlK/hOm4Lfp3hDV1cXR48cQjPPFhCLM79bPgx7gNAbIVi9aqVsH6k098+NcldQkwBlYCKhARI/yU8vSKUC8MVfWm1tLdmfDQtJAABth63Aqzdxcv1SU/M2B7r9yDWM6N4IE/o2w7NXMXLbDPUlmLHyKA74h2bZLzklb+PXqOCI9TO9MH3lUZwOuo/4hE/4pWlVDM+hCpKbnUevY+64Dhj15y509KyG2w9f4m74q8xYC0mQnp6BWl3+RMYXc8aJSXn7hkkFg76+fpYrNF6+fIGhvw3Arx07Y+jwkTA2McGNkGB4T/kdaWlp2f5CHDR4KDxbtMSFgAAEBp7HimWL8efcBWjk0RhJn5LQ4ddO6NK1e5b9ihYtmmNsBgYG2LF7P8RiMYpYWEBPTw8AkJCQ8NXzci1TFkdPnkHghfO4EnQJ40aPQI2atTBv4eKv7psT9/oNIQiTcT7gHMqVK4+Q4OsYO/6f9RFJSUkYNHgoGnk0ybKvRCJR+Lj/ZUwk6IfyLjYBZZ3l/1GrWLoY0v5/lcX9J9FITkmDrbVZrushciMIAqYu+Rs75vXF6t2BcttCHzxHSQdLPHn+Ltt9Hz57jeJWZrA0N8Kb95lViapl7eT61KzoiMio95i99oSsza6o/Ar81LR0aIm/Pjt36NwtLJ3SGU1qlUFHz2rYdvjKv2J9AW1tLViaG+HijcdfHYt+LPfv3oVUKmD0uAmyb9snj+c8rfGZg4MjHBwc0d2rJ8aPGYWD+/eikUdjuLqWwZPH4fm+pFQsFme7j6GhISwsLRF6IwTVqv8ka79xIwTlyleQ69fMszmaeTaHR5Om+G1AX8THxWWZuvi8JkIqzcg1HolEgoYeTXD08CE8j3wGB0dHuJYpK9vu6loGT59GqP3SWfoxFKhEIjU1FREREShRogS0tQtUaD+Uc9ceYqRXI3Rp+ROu3IpA5+bVUaaEDW6GZU5bJCSlYOGmM5g9uj3EYjEu3XgME0M9uFUqgQ+Jydh66MpXjpDpeOBdXLvzDH3a15YlBAAw66/j2LdoIJ5HxWL/6RuQCgIqlCqOMiWKwmf5YZy5/ABPXrzFat/u+H3RARgV0oP34FYAMsvEABAe+Ra21ub4pWlVXL/7DJ51y+LnBhXljh/56j0cihVGhVLF8PJNHD4mpiA1LWvFIyk5FYfO3sTU31rCxdEKu47/cw+M8Mg32H7kKtZM744J8/cj9MELWJgZon6N0rjz8CWOB97N34dPBYqtnT3S09OwfetmuNdviBs3grE7l3n+5ORkzJ87G42bNEWx4sXxOjoad+/cRqPGmd/Me/Xph+5dOmLWDF+0a/8L9Avp48njcARduoRJk6fmOG5uevbqgxXLlqC4rR1cXFxwYP8+hD14AL/ZcwEAmzash4WFBVxcXSESi3Hq5HEUKWIBI2PjLGOZmxeGnp4eLgZegJWVNXQlkhwv/WzRshWG/jYAjx8/QouWP8tt6z9oMIYNHoiiRW3g0aQpxCIxwsIe4PGjhxgyfKRC5/mfp7kFiYKRSCQlJWHo0KHYuDFzcdHDhw/h5OSEoUOHolixYpgwYYKaI/yxnA66D7/VxzFzeBvoSbSx6eBlbDtyFWWdbWR9fJYfxrvYBIzt1RiOUzoj7uMnhN5/jtnrTuQyclaTFx3EuY2jsxy/3fCVmNS/GUb3bIy09Aw8fPoa6/dfApA59fLrqNVYMbULAreMRcSLGExaeAD7Fg+UTX0cCbiNJVv9MX/8L5DoauN44F38sfoYfh/YXHac/WdC0bpRRRxfPRxmxoXQb+pmbMkhCdpx7DoOLv0NF4If4Xl0rNy2/t5bMKFvM/wxqi1sLE0RE5eIq7cicOz8nXx9FlTwlHZxwZhxE7F+7WosXjgfVapWw7ARozB54vhs+2uJxYiPi8PkieMRE/MOpmZmaOTRBL8NyVy4Waq0C9Zu2IwlixeiV48uEATA1tYWTT2bZzteXnTp1gMJCQmYN+cPvI95jxIlSmDx0uWwt3cAkDktsn7dGkQ+ewYtLTHKliuPpSv/klVY/k1bWxvjJ07GqhXLsHzpYlSpWg1rN2zO9rg/1agJExMTPI2IQPMWreS21a5TF4uXrcRfK5Zh/drV0NbWhoOjE9q1/0Xh8/yv0+SpDZFQAG53Nnz4cFy8eBELFy5Es2bNcOvWLTg5OeHgwYPw9vbGjRs38jWefmVenvSjcavoBP8No1CmlTciXmQ/JULfLvZa7ndKJfov0vsOX6mLDcp651VFvFzRVinjKFOBqEgcOHAAO3fuRM2aNeWytrJly+LxY85ba6KfG1RAQlIqwiPfoISdBeaO7YBL/7/8kohI02hyRaJAJBJv376FpaVllvbExESN/vD/ywwN9DBjeBvYWpshJi4B/lfCMGG+cjJ2IqKCRpN/lxWIRKJatWo4cuQIhg4dCuCfD3zNmjVwc3NTZ2ikItsOX8W2w1fVHQYREX2jApFIzJo1C56enrh37x7S09OxaNEi3Lt3D5cuXUJAQIC6wyMiIvo2mluQKBi3yK5Tpw5CQ0ORnp6O8uXL4+TJk7C0tERQUBCqVq2q7vCIiIi+CW+R/R2UKFECq1evVncYRERElA8FoiIREhKC27f/eUzvwYMH0aZNG0yaNAmpqVmfLkkFy+8Dmsse5f35FbpvcrZ9DywdlOVx4UT/JTu2bYVn44aoXrk8unb6Bbdv3VJ3SPQdaHJFokAkEgMGDMDDhw8BAE+ePEHHjh1RqFAh7N69G+PGjVNzdJQXd8NfwcFjouzVqPeCLH2Gdm0A9d+1hEh9jh87irmz/TDgt8HYsXs/Spd2waABfRATE/P1nemHxkRCxR4+fIhKlSoBAHbv3g13d3ds27YNGzZswN69e9UbHOXJvx/n/TrmI2K+eHJmhVLFMLx7Qwz03qKmCInUb/PG9WjX4Ve0adseJZydMXmaD/T09HBgH/+d03RMJFRMEDIfwwsAp0+fRvPmmbebtbW1xbt3vEHRj8DZzgJPTs7EvUPeWD/TC7bWZrJt+no62ODXEyP+2CX36HCi/5K01FTcv3cXNd1qydrEYjFq1qyFWzfzd/deooKkQCQS1apVw4wZM7B582YEBASgRYsWAICIiAhYWVnlum9KSgo+fPgg9xK+8uQ7Uq5rd56i/9Qt+HnwMgybtRMOxQrj9LqRsseVzx7dHpdvRuDwudtfGYlIc8XGxSIjIwOFCxeWay9cuDC/MP0XiJT0+gZ//PEHRCIRRowYIWtLTk7G4MGDUbhwYRgaGqJ9+/Z4/fp1vsYtEInEwoULERISgiFDhuD333+Hs7MzAGDPnj2oVatWrvv6+fnBxMRE7pX+OjjXfUi5Tl68h32nb+DOo1c4HXQfbYasgImhPto3qYIW7uVR/6dSGDtnj7rDJCJSG3VPbVy7dg2rVq1ChQryC91HjhyJQ4cOYffu3QgICMCrV6/Qrl27fI1dIC7/rFChgtxVG5/NmTMHWlpaue47ceJEjBo1Sq7Nsm72T/aj7yM+4VPmMzRsLVDO2QZOxYsg+vwcuT7b5/bFxRuP0bTfIjVFSfR9mZmaQUtLK8vCypiYGBQpUkRNUdF/QUJCArp27YrVq1djxowZsvb4+HisXbsW27ZtQ8OGDQEA69evh6urKy5fvoyaNWvmafwCkUjkRE9P76t9JBIJJBKJXJtInHvyQaploK8Lx+JFEH3kKvaeDJE9Pvyz4D2/Y9y8vTgSwMd003+Hjq4uXMuUxZXLQWjYyAMAIJVKceVKEDp17qbm6EjV1LlQcvDgwWjRogU8PDzkEong4GCkpaXBw8ND1ubi4gI7OzsEBQUV/ETCzMwszx/s+/fvVRwNfQu/kW1x5PxtRL56DxtLE0we2AIZUil2HQ/Gu9iEbBdYPo+KxbNXvOSN/lu6e/XClEnjUbZsOZQrXwFbNm/Ep0+f0KZt/krJ9ONRVh6RkpKClJQUubbsvlB/tmPHDoSEhODatWtZtkVHR0NXVxempqZy7VZWVoiOjs5zTGpLJBYuXKiuQ5OSFbMyxSa/XjA3KYR3sQm4FPoE7j3m4V1sgrpDIypQmnk2R+z791i+dDHevXuL0i6uWL5qDQpzaoPyyM/PDz4+PnJt06ZNg7e3d5a+z58/x/Dhw3Hq1Kk8VfgVJRIEzbtFkH7lIeoOgahAir22VN0hEBU4et/hK3XJsceVMs6dGQ3yXJE4cOAA2rZtK7fWMCMjAyKRCGKxGCdOnICHhwdiY2PlqhL29vYYMWIERo4cmaeYCtwaieTk5Cy3xTY2NlZTNERERN9OWVMbuU1jfKlRo0ZZLmTo1asXXFxcMH78eNja2kJHRwdnzpxB+/btAQBhYWGIjIyEm5tbnmMqEIlEYmIixo8fj127dmV7q9iMDN4XgoiIKD+MjIxQrlw5uTYDAwMULlxY1t6nTx+MGjUK5ubmMDY2xtChQ+Hm5pbnhZZAAbmPxLhx4+Dv748VK1ZAIpFgzZo18PHxgY2NDTZt2qTu8IiIiL6Juu8jkZMFCxagZcuWaN++PerVqwdra2vs27cvf+dWENZI2NnZYdOmTahfvz6MjY0REhICZ2dnbN68Gdu3b8fRo0fzNR7XSBBlj2skiLL6HmskXCacUMo4D/5oqpRxlKlAVCTev38PJycnAJnrIT5f7lmnTh2cP39enaERERF9M7FYpJRXQVQgEgknJydEREQAyLwZxq5duwAAhw4dynJ9KymXjYUJ1s3ogRdn/8T7oPm4tmsSqpSxk+tT2tEKuxcOQPT5OXh3aR4Ct4yVeyhXdkwM9bFgwq94cnIm4q4swK0DU9G0ThnZ9gdHfPDpxtIsrwUTfpX1+XN0O7w89yceHZuOTp7V5MZv51EZexYOUMInQJR3O7ZthWfjhqheuTy6dvoFt2/dyrX/yRPH0LplM1SvXB7t27TChfMBctsFQcCyJYvQyL0OfqpSAf379MSzZ09l21NTUzFpwljU+qkKWjVvistB8jd327BuDfxmTlfa+REpQq2LLZ88eQIHBwf06tULN2/ehLu7OyZMmIBWrVph6dKlSEtLw/z589UZokYzNdKH/4ZRCLj2CG2GLMfb2AQ421kg9kOSrI9j8SI4s24UNh64hBkrjuBDYjLKlCiK5JS0HMfV0dbCkZVD8Ob9R3QduxYv38TBzsYc8R8/yfrU6TYHWv/Krss42+DoyqHYdyrzKYjN65XDr82qodVvy+BsZ4GV07riVNB9xMQlwthQD95DWqHFwCUq+FSIsnf82FHMne2HydN8UL58RWzdvBGDBvTBwcPHszyICwBCb4RgwtjRGDZiFOq5N8DRI4cwYuhg7NizDyVLlgIArF+7Gtu3bsb0WX+gWLHiWLZkEQb174P9fx+FRCLBnt07cf/uXWzathMXL5zHhHGjcfb8JYhEIrx48Rx79+zG9l18BPmPoIA+AVwp1JpIlCxZElFRUbJrVTt27IjFixfjwYMHCA4OhrOzc5YHjJDyjO7VGC+iYzHAe4us7cu7TfoMaYUTgXfx+6KDsraIF7k/qdCrjRvMjAuhfs95SE/PfDx8ZJT83Um/vFnVmF7l8DjyLS4EPwIAuDha40LwI4Tci0TIvUjMHtMeDjaFEROXiJnD22D17gt4Hh2b/5MmUtDmjevRrsOvaNM28zK5ydN8cP78ORzYtxd9+vXP0n/rlk2oVacuevbuCwAYMmwELgddwo5tWzBlmi8EQcDWzZvQb8AgNGiYeYviGX6z0bBeLfifOQ3P5i0Q8fgx3Bs0hLNzSRQvbov5c2cjNjYW5ubmmOnrjRGjxsDQ0PC7fQakOHXeIlvV1Dq18eU6z6NHjyIxMRH29vZo164dkwgVa+FeHiH3IrF1dm88O+OHoO3j0avtP09bFYlEaFanLB5FvsHfywbj2Rk/nN80Bq3q5/7fpYV7eVy5FYGFEzri6elZuL57Esb2bpLj/J6OthY6Na+OjQeDZG23Hr5EFVc7mBrpo7KrLfQlOnj8/C1qVXJCZVdbLNt+TimfAVFepKWm4v69u6jp9s/Ph1gsRs2atXDr5o1s97kVGoqaNeWvxa9Vuw5uhYYCAF6+eIF3796iRs1/xjQyMkL5ChVlY5ZyccGNkGAkJyfj0sVAWFhYwMzMDEcO/w2JRIJGHo2VfKZE+Vcg1kiQejgWK4J+v9RFeORb/PzbMqzeHYh54zqga6saAABLc0MYGehhTK/GOHXpHloNWoq/z97Ejnl9Uaeqcy7jFkZbj8rQ0hKh7dAV+GP1cQzv3ggT+jbLtv/PDSrA1EgfWw5dkbWdDrqP7UevIXDLOPzl0x39pm5G4qdULJrUCUNn7kD/X+ri5v4p8F8/Eq5O1sr9YIi+EBsXi4yMjCxTGIULF8a7d9lX6N69e4fChYtk7R/z7v/b32a2Fcl5zDZt26N0aRe0/bk51qxagdnzFuJDfDyWL12MCZOmYOmiBWjZrDEG9uuD169fK+VcSTVEIuW8CiK1Tm1kd12sJpd/ChqxWISQe5GYtvQQAOBm2AuUdS6Kfh3qYOuhKxCLM/PMw+duY8nWswAyKwU1KjqhX4c6CAwOz2FcMd6+/4jB07dDKhVw4/5z2FiaYkSPRpj117Es/b3a1MKJi/cQ9TZern3mqqOYueqfS38n9ffE2SsPkJaegfF9m6H6r7PgWbcc1kzvgdpdZyvlMyEqSHR0dDBpyjS5tim/T0SXrt3x4P49+Pufwa59B7Fh3Rr8OWsG5i/iuqGCSpN/t6k1kRAEAT179pTd7jM5ORkDBw6EgYGBXL/83hyD8ib63QfcfyL/hLcHEdFo06gSgMx1DGlpGbj/JEquT9iTaNSq7JTLuPFIS8+AVPrP1NWDiGgUtTCBjrYW0tL/uVOpXVEzNKxRGp3GrM411lIOVujcojpqdvoDXm3ccDEkHO9iE7D3ZAj+8ukGw0ISJCSl5DoGkaLMTM2gpaWV5c67MTExKJLDA7eKFCmCmJh3Wfv/v0pRpIhFZtu7GFhYWMr1Ke3iku2YV69cxuPwR/D2nYH5c2ejbt16KFSoEJo088SObVsVPj+ib6HWqQ0vLy9YWlrCxMQEJiYm6NatG2xsbGTvP79INYJCn6CUvaVcW0k7S9nCyLT0DATfe4ZS9lbyfewtERmV80LHoNAnKGFrIZeBl7SzRNTbeLkkAgC6/+yGN+8/4tiFu7nGunRyJ4yftw+Jn1KhJRZDRzvzITSf/19LzFk6Uh0dXV24limLK5f/WccjlUpx5UoQKlSsnO0+FSpVwpXLl+XaLgddQoVKlQAAxYoXR5EiFrhy5Z8xExIScPvWzWzHTElJgd8MX0zx9oWWlhak0gykp6cDANLT0iGV8lECBVlBvbOlMqi1IrF+/Xp1Hv4/b8kWf5zdMBpjezfB3lMhqF7WAb3b18aQ6dtlfRZsPI3Nf/ZGYEg4Aq4/RJNaZdC8Xjk07bdI1mfN9O549SYeU5f8DQBYvfsCBnash3njOmD59gA421lgbJ8mWL5d/hp6kUiEHq1rYuvhK8jIkOYYZ6+2tfAuNgFHz98BkJmo/D6gOX4q74Amtcvg3uMoxCd8ynF/ImXo7tULUyaNR9my5VCufAVs2bwRnz59Qpu27QAAv08cB0tLKwwfORoA0LVbD/Tp2R0bN6xDvXruOH7sKO7euYMp3r4AMv/+d+3eA6tXrYC9nT2KFc+8/NPC0hING3lkOf5fK5ejTj13uLpm3o+lUuUqWDB3Dlq3bYcd27egUuUq3+mTIEUU0BxAKQrEQ7tIPYLvRaLj6NXwHfozJvX3xNOXMRg7Zy92HLsu6/P32VsYOnMHxvZugnnjOuDhszfoPHYNLoU+kfWxtTaXm8Z48ToOPw9ejtmj2+Harol49SYOy7adw7wNp+SO37BGadgVNcfGA/Lf2v7N0twI4/s2RYOe/9xP5PrdZ1i05Qz2LR6Et+8/ot/Uzcr4OIhy1cyzOWLfv8fypYvx7t1blHZxxfJVa1D4/1Mb0VFREIv+qYxVqlwFfrPnYunihViycD7s7B2wcMky2T0kAKBXn3749OkTfL2n4uPHD6hcpSqWr1qT5emOjx49xMnjx7Bz7wFZW+MmzXD96lX06tEV9g6O+GP2PNV+AEQ5KBDP2lA2PmuDKHt81gZRVt/jWRuVffyVMs6NaQ2VMo4ysSJBRESkYpzaICIiIoUV1IWSysCl7kRERKQwViSIiIhUTIMLEkwkiIiIVI1TG0RERETZYEWCiIhIxTS4IMFEgoiISNU4tUFERESUDVYkiIiIVEyDCxJMJIiIiFSNUxtERERE2WBFgoiISMU0uCDBRIKIiEjVNHlqg4kEERGRimlwHsE1EkRERKQ4ViSIiIhUjFMbREREpDBNTiQ4tUFEREQKY0WCiIhIxTS4IMFEgoiISNU4tUFERESUDVYkiIiIVEyDCxJMJIiIiFSNUxtERERE2WBFgoiISMU0uCDBRIKIiEjVxBqcSTCRICIiUjENziO4RoKIiIgUx4oEERGRimnyVRtMJIiIiFRMrLl5BKc2iIiISHGsSBAREakYpzaIiIhIYRqcR3Bqg4iIiBTHigQREZGKiaC5JQkmEkRERCrGqzaIiIiIssGKBBERkYpp8lUb+a5IbNy4EUeOHJG9HzduHExNTVGrVi08e/ZMqcERERFpApFIOa+CKN+JxKxZs6Cvrw8ACAoKwrJlyzB79mwUKVIEI0eOVHqAREREPzqxSKSUV0GU76mN58+fw9nZGQBw4MABtG/fHv3790ft2rVRv359ZcdHREREBVi+KxKGhoaIiYkBAJw8eRKNGzcGAOjp6eHTp0/KjY6IiEgDaPLURr4rEo0bN0bfvn1RuXJlPHz4EM2bNwcA3L17Fw4ODsqOj4iI6IfHxZb/smzZMri5ueHt27fYu3cvChcuDAAIDg5G586dlR4gERERFVz5rkiYmppi6dKlWdp9fHyUEhAREZGm0eCChGI3pLpw4QK6deuGWrVq4eXLlwCAzZs3IzAwUKnBERERaQJ1XLWxYsUKVKhQAcbGxjA2NoabmxuOHTsm256cnIzBgwejcOHCMDQ0RPv27fH69ev8n1t+d9i7dy+aNm0KfX19hISEICUlBQAQHx+PWbNm5TsAIiIiUr7ixYvjjz/+QHBwMK5fv46GDRuidevWuHv3LgBg5MiROHToEHbv3o2AgAC8evUK7dq1y/dxRIIgCPnZoXLlyhg5ciR69OgBIyMj3Lx5E05OTrhx4wY8PT0RHR2d7yCUTb/yEHWHQFQgxV7LOi1J9F+n9x3u8dxp4w2ljLPDq/I37W9ubo45c+agQ4cOsLCwwLZt29ChQwcAwIMHD+Dq6oqgoCDUrFkzz2Pm++MLCwtDvXr1srSbmJggLi4uv8MRERFpPGVdtZGSkiKbCfhMIpFAIpHkul9GRgZ2796NxMREuLm5ITg4GGlpafDw8JD1cXFxgZ2dXb4TiXxPbVhbWyM8PDxLe2BgIJycnPI7HBEREeWRn58fTExM5F5+fn459r99+zYMDQ0hkUgwcOBA7N+/H2XKlEF0dDR0dXVhamoq19/KyirfMwv5rkj069cPw4cPx7p16yASifDq1SsEBQVhzJgxmDJlSn6HIyIi0njKeoz4xIkTMWrUKLm23KoRpUuXRmhoKOLj47Fnzx54eXkhICBAOcH8X74TiQkTJkAqlaJRo0ZISkpCvXr1IJFIMGbMGAwdOlSpwREREWkCZU1t5GUa4990dXVlj7WoWrUqrl27hkWLFqFjx45ITU1FXFycXFXi9evXsLa2zldM+Z7aEIlE+P333/H+/XvcuXMHly9fxtu3bzF9+vT8DkVERPSfUFBukS2VSpGSkoKqVatCR0cHZ86ckW0LCwtDZGQk3Nzc8jWmwmtVdXV1UaZMGUV3JyIiIhWaOHEiPD09YWdnh48fP2Lbtm04d+4cTpw4ARMTE/Tp0wejRo2Cubk5jI2NMXToULi5ueVroSWgQCLRoEGDXEs0/v7++R2SiIhIo6njWRtv3rxBjx49EBUVBRMTE1SoUAEnTpyQPWxzwYIFEIvFaN++PVJSUtC0aVMsX74838fJdyJRqVIlufdpaWkIDQ3FnTt34OXlle8AiIiINJ2yFlvmx9q1a3Pdrqenh2XLlmHZsmXfdJx8JxILFizItt3b2xsJCQnfFAwRERH9WBR61kZ2unXrhnXr1ilrOCIiIo0hEomU8iqIlHZj0KCgIOjp6SlrOCIiIo1RMFMA5ch3IvHlAz0EQUBUVBSuX7/OG1IRERH9x+Q7kTAxMZF7LxaLUbp0afj6+qJJkyZKC4yIiEhT5PcR4D+SfCcS69evV0UcREREGkuD8wjlLbYkIiKi/548VSTMzMzyvFr0/fv33xQQERGRpimoV1woQ54SiYULF6o4DCIiIs2lwXlE3hIJ3rGSiIhIcVxsmYPk5GSkpqbKtRkbG39TQERERPTjyPdiy8TERAwZMgSWlpYwMDCAmZmZ3IuIiIjkFZTHiKtCvhOJcePGwd/fHytWrIBEIsGaNWvg4+MDGxsbbNq0SRUxEhER/dB4i+x/OXToEDZt2oT69eujV69eqFu3LpydnWFvb4+tW7eia9euqoiTiIiICqB8JxLv37+Hk5MTgMz1EJ8v96xTpw4GDRqk3OgUFH1psbpDICqQpp96qO4QiAqcmZ6lVH4MTb5pU77PzcnJCREREQAAFxcX7Nq1C0BmpcLU1FSpwREREWkCTZ7ayHci0atXL9y8eRMAMGHCBCxbtgx6enoYOXIkxo4dq/QAiYiIqODK89TGmDFj0LdvX4wcOVLW5uHhgQcPHiA4OBjOzs6oUKGCSoIkIiL6kYkLZjFBKfJckTh48CDKli2LWrVqYd26dUhMTAQA2Nvbo127dkwiiIiIciAWKedVEOU5kXj06BHOnj2LUqVKYfjw4bC2tkbv3r1x6dIlVcZHRET0w+Maif+rV68eNmzYgOjoaCxatAiPHj1CnTp14Orqirlz5+L169eqipOIiIgKIIWuSDEwMEDv3r1x4cIFPHz4EO3atYOfnx/s7OyUHR8REdEPT5OnNr7pWRuJiYm4cOECAgICEBsbi9KlSysrLiIiIo1RQGcllEKhikRgYCB69+6NokWLYtiwYShVqhQuXLiA+/fvKzs+IiIiKsDyXJGIiorCxo0bsWHDBjx8+BA1a9bE/Pnz0alTJxgaGqoyRiIioh8aHyMOwNbWFoULF0b37t3Rp08fuLq6qjIuIiIijaHJt8jOcyKxa9cu/Pzzz9DW/qZlFURERKRB8pwVtGvXTpVxEBERaSwNntn4tqs2iIiI6Os0eY2EJk/bEBERkYqxIkFERKRiGlyQYCJBRESkagX1rpTKkO9EokGDBrk+OMTf3/+bAiIiItI0mrxGIt+JRKVKleTep6WlITQ0FHfu3IGXl5ey4iIiIqIfQL4TiQULFmTb7u3tjYSEhG8OiIiISNNocEFCeVdtdOvWDevWrVPWcERERBpDk5/+qbREIigoCHp6esoajoiIiH4A+Z7a+PIOl4IgICoqCtevX8eUKVOUFhgREZGmEKGAlhOUIN+JhImJidx7sViM0qVLw9fXF02aNFFaYERERJqioE5LKEO+EomMjAz06tUL5cuXh5mZmapiIiIioh9EvtZIaGlpoUmTJoiLi1NROERERJqHiy3/pVy5cnjy5IkqYiEiItJIIpFIKa+CKN+JxIwZMzBmzBgcPnwYUVFR+PDhg9yLiIiI/jvyvEbC19cXo0ePRvPmzQEAP//8s1x2JAgCRCIRMjIylB8lERHRD6ygTksoQ54TCR8fHwwcOBBnz55VZTxEREQap4DOSihFnhMJQRAAAO7u7ioLhoiISBNp8kO78rVGoqAu9CAiIiL1yNd9JEqVKvXVZOL9+/ffFBAREZGm4RqJ//Px8clyZ0siIiLKnSYX9POVSHTq1AmWlpaqioWIiIh+MHlOJLg+goiISDFiPrTrn6s2iIiIKH80+bt4nhMJqVSqyjiIiIjoB5Tvx4gTERFR/vCqDSIiIlIYb0hFRERElA1WJIiIiFRMgwsSrEgQERGpmlgkUsorP/z8/FC9enUYGRnB0tISbdq0QVhYmFyf5ORkDB48GIULF4ahoSHat2+P169f5+/c8tWbiIiI8k0kUs4rPwICAjB48GBcvnwZp06dQlpaGpo0aYLExERZn5EjR+LQoUPYvXs3AgIC8OrVK7Rr1y5fx+HUBhERkQY6fvy43PsNGzbA0tISwcHBqFevHuLj47F27Vps27YNDRs2BACsX78erq6uuHz5MmrWrJmn47AiQUREpGJiJb2+RXx8PADA3NwcABAcHIy0tDR4eHjI+ri4uMDOzg5BQUF5HpcVCSIiIhVT1mMmUlJSkJKSItcmkUggkUhy3U8qlWLEiBGoXbs2ypUrBwCIjo6Grq4uTE1N5fpaWVkhOjo6zzGxIkFERPSD8PPzg4mJidzLz8/vq/sNHjwYd+7cwY4dO5QeEysSREREKqasqz8nTpyIUaNGybV9rRoxZMgQHD58GOfPn0fx4sVl7dbW1khNTUVcXJxcVeL169ewtrbOc0ysSBAREamYsi7/lEgkMDY2lnvllEgIgoAhQ4Zg//798Pf3h6Ojo9z2qlWrQkdHB2fOnJG1hYWFITIyEm5ubnk+N1YkiIiINNDgwYOxbds2HDx4EEZGRrJ1DyYmJtDX14eJiQn69OmDUaNGwdzcHMbGxhg6dCjc3NzyfMUGwESCiIhI5dRxY8sVK1YAAOrXry/Xvn79evTs2RMAsGDBAojFYrRv3x4pKSlo2rQpli9fnq/jMJEgIiJSMXXcIlsQhK/20dPTw7Jly7Bs2TKFj8M1EkRERKQwViSIiIhUTFn3kSiImEgQERGpmCaX/5lIEBERqZgmVyQ0OUkiIiIiFWNFgoiISMU0tx7BRIKIiEjlOLVBRERElA1WJIiIiFRMk7+1M5EgIiJSMU5tEBEREWWDFQkiIiIV09x6BBMJIiIildPgmQ1ObRAREZHiWJEgIiJSMbEGT26wIqGhDh/cj4Z1flJ3GGrnM2UixowYou4wiJTm6ZXTODih01f77RnRCi9vBX2HiCgvRCLlvAoiViQKMJ8pE3Hk0IEs7Xv/Pg5bO/vvH9C/HD64H77TJqFmrTpYvHy1rP3jhw9oVK8GVqzeiKrVv18i8+rlS7Rp4YEtO/ahlIurrH30uEkQBOG7xUHqs2dEq1y3uzbtjLKeXb5LLOeWTMS7x3cAAGJtHRgUtoZz3RYoUafFN49tW7kurMtUk72/e2wbXt2+jMbjFsv1a+m7CTqFDL/5eKQcIg2uSDCRKODcatfFFJ+Zcm1mZuZqikaelrY2rl0JwvVrV1Cteg11h5MtQyMjdYdA30lL302yPz+/cQF3j21Fs0krZW3aEj3ZnwVBgCCVQqylpbJ4HN2aoqxnV6SnpuDZNX/c2LMSOvqGsKvq/k3jaulKoKUr+Wo/PWOzbzoOUV4xkSjgdHR0UaSIRZb2rZs34PDBfXj54gWMTUxQt159DB05BoUKGWQ7zsOwB1gwxw/3792BSCSCrZ09Jkz2QZmy5QAAoTeCsWzxAjy4dwcmpmao39ADg4eNhL5+oRxj09fTh0eTZli2aD7Wb9mZY7/X0VFYOG82rgRdhFgsRqUqVTFq7CTYFCsGAEhPT8fCeX/i6KGDEGuJ0bptB8S8e4eEhATMXbgUABB08QLWrV6Jx+GPINYSo3yFShg9bhKK29oBANq08AAAdOvUDgBQpWp1rFy7CT5TJuLjx4+Yu3Ap9u/ZhdWrluLwiXMQi/+Z1RszYjBMTExlCVvA2TNYs2oZIp48RhELS7Ro1Qa9+g6AtjZ/XAqyf//i1NErBBFEsrY3j27j/LJJqN1/Gu4e3YL4qGeoO9AXz66eRtqnRNTqO1m2b+i+1Yh7+QT1h/oBAASpFGFn9uJJ0HEkf4yDkYUNXJt0QvFKtXONR0tHIjt+Wc8ueB4SgKg7V2FX1R1JsW9wY+9fePPwJkQiEaxdq6BS+wHQM8rsH/cyAjf3r0bs83AAgKGFDar8OhjmdiXx9Mpp3Ny/Bq3/2IGnV07j/ontAP6pyFTrPBwONTywZ0QruPWehGIV3OC/cCyKOJVFhZ97yuJLSYjH4aleqDd4BixKlENGehruHNmE5yHnkfYpEcbW9ijfqicsS5b/lv8s9H8FdVpCGbhG4gclFokwevzv2LH3EKZN98P1a1ewZMHcHPtPnTQWllZW2LB1NzZu24MevfrJfjG+eB6J4b/1R8NGjbF11wHM+nM+bt4Ixhy/GV+No9/AIQgPf4gzp05kuz09LQ3DfuuHQgaF8Nf6LVi9YSv09Qth+OB+SEtLBQBsWr8Gx48ewhTfmVizYRsSExMQcO6M3DifPn1Cl+5e2LhtN5avWg+xWIxxo4ZCKpUCADZs2QUAWLpqHY6ePo8/58uXeQGgUZOmiI+Lw/VrV2Rt8fFxCLp4AU2btwQA3Ai5Du8pE9CxSw/s3HcYEyd74/Df+7F+zaqvfhZU8N05vBHlW3mh6cTlMLVxyNM+D07vxrNr/qjyy2A0Gb8MJd1b4+qWeXgbfjtfx9bS0YU0Iw2CVIpLa2YiNekj6g/1Q91B05EY8xqXN8yW9b26eS70TQuj4ah5aDRmIVw8OkCslTWRta1cFyUbtIGxtR1a+m5CS99NsK1cN0s/u6r18eLGeblpvuc3LkDfxBxFnMoCAEL3rMT7p2Go0WMcGo9bguKVaiNw1TR8fPsqX+dJ2RNDpJRXQcREooC7eOEc3N2qyl4TxowAAHTu5oVq1WvAplgxVP+pJgYOHo7Tp47nOM7r6ChUr1ELDo5OsLN3gEeTZihV2gUAsGHdX2jWvCU6d/OCnb0DKlSqjNHjf8fRwweRkpKSa3wWlpbo1KU7VixdiPT09CzbT508BqlUisnTZsC5ZCk4OpXAVN+ZiI6OQvC1awCAXTu2omfv/mjQsDEcHJ0wdsIUGH0xJdHQowkaNGoCWzt7lHJxxRTvmQh/9BARTzK/sZn+f7rH1MQURYpYwMTENEssxsYmcKtdDyeOHZa1+Z86CVNTM9nUzJpVy+DVqx9a/twGxYrbooZbbQwcPAz79+ZccaEfR1nPrrAqXRmGRYpC1+Dr014Z6Wl4cHo3qnUeDmvXKjAsYg2HGh6wq1YfTy7l/PP2b4I0A8+un0X8q6ewKFkRbx7dRHzUU9ToPgZmts4o7FAa1buOxLvHd/A+8iEAICn2LSxLVYKxlS2MLGxQvFIdmBZzzDK2lq4E2rr6EIm1oGdsBj1js2ynPWwr18Gn+Pd49+SerC0yOAC2VepBJBIhKfYNnl49jZo9x8OiRFkYFimK0g3boYhTGTy9cjpP50n/XazVFnBVq/2E8b9Pk73X19cHAFy9fAkb1q3Gs4gnSExMQEZGBlJSUpD86RP0/t/n3zp364mZvlNw7MhB/FSjFho1biqbFngUFobwR2E4fvSfX7CCIEAqleLVyxdwdCqRa4w9evbF/j27cOjAPng0aSa37VFYGF48j0T9WtXk2lNTUvDiRSQSPlbA+5h3KFPun/KplpYWXFzLQir959tT5LOn+GvFEty5fQvxcbGybdFRUSjhXCrX+P6tWfOWmOU7FeMnTYOuri6OHzuExs2ay6Y6Hj0Mw63QG3IVCKk098+WfhxmtiXz1T/h7StkpKbg/Iopcu3SjHSYFnPKdd/HF48i4vJJSDPSIRKLUdK9NUrU9kT4hcPQNy2CQmb/TFkaW9tBR98AH6NfwNyuFErWb4PgHUsQef0sLEtVRPFKdWBYpGi+Yv83iaEJrFwq43nwOViUKIvEmGi8f/oAVX8dDACIf/UMglSK4zMHyp9nehp0C3GdkTJo8tQGE4kCTk+/UJYrNF69fIlRwwah3S+dMGjIcBibmODmjRDM8J6MtLS0bH/Z9R80BE2bt8DF8wEIungBf61Yghl/zkODho3x6VMS2nboiI6du2XZz7ro1//xMjI2hlfvflizahnq1Ksvty3pUyJcXMvCd9bsLPvlZ9Ho6OG/wbqoDSZN9YWFhSWkUik6d/gZaWlpeR4DAOq6N4AAARcvnEOZsuURGhKMkWMmyLZ/SkpCv4FD0KBR4yz76kq+vsCNCrYvv62LRGJ8eU2PIP2nspaekgwAqNN/KvRNCsv1E2vr5Hosu6rucG38q2ythEic9wJwWc8usKvqjqh71xB9Pxj3jm1DDa9xKFbBLc9jZBdP6L6/UKn9AEQGB8CkqANM/j+9k56SDJFYDI/RC7LEqS1h8qwMTCSoQHlw/y6kUgEjRo+XfZM+ffLrZVZ7e0fYd3dEl+49MXnCaBw+uB8NGjZGaZcyiHgS/k2XlP7auRt2bt+CHds2ybW7uJTB6RPHYWZeGIaG2V+KZl64CO7fvYMqVasDADIyMhB2/x5Kls68jDMuLhbPnkZg0lRfVK6SWdkIvREsN4aOTuY/6hn/XzORE4lEggYNG+P40cN4HhkJewdHuLiWlW0v7VIGz55FqP3yWvo+dA1NEB/9TK4t7mUEROLMqzmMrW0h1tZBUuxbWDjnb9Ghjp4BDC1ssrQbW9viU9w7JMW+lVUlPkRHIu1TIoysbWX9jCyLwciyGErVb4MrG+fg6ZXT2SYSYm1tCELuf+8BwKZcTQTvXIbo+yF4HhIAu2oNZdtMiztBkEqRnBAPixJlcxmFKCuukfgBFbe1Q3p6GnZt34KXL57j6OGD2L875zn85ORkzPGbjuBrVxH16iVu3gjBvbt34OCYWZrt0asvbt0MxRy/6Xj44D4inz1FwNkzmOM3Pc8xSSQS9B80BLu2b5Frb9a8FUxMTTF2xGDcCLmOly9fIPjaVcz9cyZev44GAPzaqSs2rPsLAWfP4NnTCMyfPQsfPn6QZfDGxiYwMTXFgb278DzyGa5dvYyFc/+UO46ZuTkkenoIungBMTHvkPDxY46xNmveEhcvBODQwX2yRZaf9RnwG44e/hurVy7D4/BHiHjyGCePH8GKpQvz/FnQj8OyZAXEPg/Hs6v++Pj2Fe4e24r4qH8SCx29QijVoC1uHliDp1fPIOFdFGKfhyP8/CE8vXoml5FzOWapSjAp6oCrm+ch9nk43j97iGtbF6BIiXIwtyuJjNQU3NizEm8e3Ubi+zd49+Qe3j9/BCMr22zHMzC3RGLMa8S9eIKUhHhkpGdfpdOW6KFY+Zq4e3QLPrx+Abuq9WTbjCyLwa5qfVzbOh8vb17KnPp49hAPTu1G1N1rCp0nyRMp6X8FUYGoSFy4cAGrVq3C48ePsWfPHhQrVgybN2+Go6Mj6tSpo+7wCpxSpV0wYvR4bNqwBsuWLEDlKtXw27CR8J48Idv+WlpixMfHwXvKBLyPeQdTUzPUb9QY/QcNBQCULFUaq9ZswoqlC9G/dzcIAlDM1haNm3jmK64Wrdpg66b1iHjyWNamp6+PVes2Y+nCeRg/ehiSEhNhYWmF6j/VhIFBZoWiR6++iIl5B+8pE6Al1kKb9r+gplsdaGll5rlisRgz/5iHebNnoXOHn2Hn4Igx4yZhYF8v2XG0tbUxetwkrP1rBf5asQSVKlfFyrXy1ZHPqv1UE8YmJnj2NALNPOUTCbdadTB/8QqsXbUcmzasgba2NhwcnNC6bft8fRb0Y7B2rQLXJh1x69B6SNPS4FDDA/bVGyL+1VNZn7LNu0FiaIKw07sRHPMauvoGMC1eAi6Nf1HomCKRCLX6/o4be//CuSUT5S7/BACRWIzUxI+4tnU+Uj7GQdfQGMUq1MrxZlrFKtbGy1tBCFg2CWmfEmWXf2bHtqo7Iv/yQZESZVHIzFJuW7Uuw3H/5E7cPLgWn+LfQ2JgDHOH0ihatrpC50nyxAUzB1AKkaDm2/7t3bsX3bt3R9euXbF582bcu3cPTk5OWLp0KY4ePYqjR4/me8z4T18v81HBJZVK8WvbFvBo0gwDBw9XdzgaZfa5cHWHQFTgzPTM+4JtRZ158E4p4zRyKaKUcZRJ7VMbM2bMwMqVK7F69WrZPDcA1K5dGyEhIWqMjL6XqFcvcWDvLjx7FoHwRw/x50wfvHr5Ek2/qBYQEf2oOLWhQmFhYahXr16WdhMTE8TFxX3/gOi7E4vFOPz3ASxaMAcQBDiVKImlq9Z+9bJTIqIfBa/aUCFra2uEh4fDwcFBrj0wMBBOTrlfp02awcq6KNZs3KbuMIiIVKagVhOUQe1TG/369cPw4cNx5coViEQivHr1Clu3bsWYMWMwaNAgdYdHREREuVB7RWLChAmQSqVo1KgRkpKSUK9ePUgkEowZMwZDhw5Vd3hERETfTJOv2lB7IiESifD7779j7NixCA8PR0JCAsqUKZPjzYuo4Nuw9i+cPXMKz54+gUSih/IVK2PoiNGwd8j6rAAiTfXg1G68vHUJH9+8hJaOLgo7uKB8q54wsiou63NuyUS8e3xHbj+nWs1Q5f+3ribNoclTG2pPJD7T1dVFmTJl1B0GKUFI8DX80rELXMuWQ0ZGBlYsWYChg/pg577DuT6WnEiTvH18ByXqtICZXUkIUinuHNmECyunosmE5dCW6Mn6Obo1RVnPrrL32T10i6ggU3si0aBBA4hyWc7q7+//HaMhZVi8fLXc+6m+fmjasDbu37sruw02kaarO9BH7n31LiNwaHI3xL4Ih0WJcrL2z8/iIM3GqzZUqFKlSnLv09LSEBoaijt37sDLyyv7neiHkpCQebtqExMTNUdCpD5pnxIBIMvTNCODzyEy+Cz0jMxQtOxPcG3aEdq6etkNQT8wDc4j1J9ILFiwINt2b29vJCQkfOdoSNmkUinmz/FDxUpV8vW4byJNIkilCN2/GoUdXWFS9J8HwtlVdUchM0vom5gj/tVT3D60AR/fvkSt3pPUGC1R/qg9kchJt27d8NNPP2Hu3Lm59ktJSUFKSop8m1QHEj7yuUCY7eeLJ+GP8NeGreoOhUhtbuxZiQ9Rkag/XP5hc061msn+bGLjAD1jM5xfPhkJ76JgWKTo9w6TVEiswXMbar+PRE6CgoKgp/f18p6fnx9MTEzkXvPn/PEdIqSvmeM3HYHnA7B8zUZYWVmrOxwitbixZyWi7l2D+5CZKGSa+3MSzO1LAwAS3kZ9j9DoOxIp6VUQqb0i0a5dO7n3giAgKioK169fx5QpU766/8SJEzFq1Ci5tmSpTg696XsQBAFz/5iBc/6nsWLNRhQrVvzrOxFpGEEQELp3FV7eDoL7ED8YFP56Mh338gkAQM+Eiy/px6H2ROLLBXhisRilS5eGr68vmjRp8tX9JRJJlmkMgU//VKvZs3xx4tgRzF24FIUMDPDu3VsAgKGhUZ6qTESa4MaeFXgefB61+v4OHYk+kj/EAgB09ApBS1eChHdRiAwOQNEy1aBbyAjxUU9xc/8aFClRFqY2vOeKximo5QQlUGsikZGRgV69eqF8+fIwM2MGrin27t4BABjYV/6qm6k+s9CydVt1hET03T25eAwAELBUfuFktc7D4VDDA2Itbbx5GIrwgL+RnpqMQqZFUKxiLbg26aiOcEnFNPmGVCJBEAR1BqCnp4f79+/D0VF5GXg8KxJE2Zp9LlzdIRAVODM9VX9F2dUn8UoZ5yengncZvdoXW5YrVw5PnjxRdxhERESkALUnEjNmzMCYMWNw+PBhREVF4cOHD3IvIiKiHx2v2lABX19fjB49Gs2bNwcA/Pzzz3K3yhYEASKRCBkZGeoKkYiISDkKahagBGpLJHx8fDBw4ECcPXtWXSEQERHRN1JbIvF5jae7u7u6QiAiIvouNPmqDbVe/pnbUz+JiIg0hSb/ulNrIlGqVKmvJhPv37//TtEQAGxY+xfOnjmFZ0+fQCLRQ/mKlTF0xGjYO+Tt8tyTx49g8oQxqFe/EeYuXCpr/6mSa7b9h44Yg+49+yA1NRUzfSbj/Dl/mBcugvGTpuKnmrVk/TZvWIvo6CiMnTD5206QKA8eBx7Fk4vHkPj+NQDA2NoOrk07oWiZagCAjLRU3Dq4Fs9DLiAjPQ3WLpVR+ZdB0DPK+X446SmfcPvQRry6fRkpSR9hYG4F53qtUKK2p1y/mIgHuHN0M94/C4NIJIZpMSfUHegDLV0JMtLTELxjMV7dvgI9YzNU7jAIVqUryfYN89+HpNi3qNx+gPI/FKIcqDWR8PHx4aOlC5iQ4Gv4pWMXuJYth4yMDKxYsgBDB/XBzn2Hoa9fKNd9X718icXz56BSlapZth09fV7ufVDgBczwmYyGHpl3L92/dxce3L+HNRu3I+jiBUyZOBbH/QMhEonw8uULHNi3Gxu37VHeiRLlQt+0CMq18oKhhQ0gCHh27QwurZ0JjzELYVLUHjf3r0HUvWuo2XM8dPQNcGPPSgSt80OD4bNzHPPmgbV48+gWqncbDQNzS7wOu4Ebe1ZA38QcNuVqAMhMIi6smgYXjw6o1K4/xGItxL2KAMSZF9hFXDqO2OeP0WDEHETfD8bVzXPRcvpmiEQiJMZEIyLoBBqNzv6JyqReGlyQUG8i0alTJ1haWqozBPrC4uWr5d5P9fVD04a1cf/eXVSpWj3H/TIyMjB10lj0GzQEoSHB+Pjxo9z2IkUs5N4HnPNH1eo1UKy4LQDg6ZPHqOveACWcS6JYcVssXjAHcbGxMDM3x58zfTBkxGgYGhoq6SyJcmdT7ie59+Va9MDji8fw/lkYCpkWQcSVU6jRfQwsS1UEAFTrMhwn/X5DzNMHKOzgku2YMRH3YV+9ISxLlgeQ+eTPJ5eO4/2zh7JE4uaBNXCu1wouHr/I9jOy+udZNR9eP4dNuZ9gUtQehoWtcfvv9UhN/ACJoQlCdq9A+VY9oaOXe8JPaqLBmYTa7iPB9RE/hoSEzITga5WjtauWw8zcHK3bdvjqmDEx73AxMAA/t2kvaytZ2gU3b4QgOTkZly8FooiFBUzNzHD8yCHo6krQoGHjbzsRIgUJ0gw8DzmPjJRkFHZwQezzcAgZ6bIkAgCMrWxRyMwCMU8f5DhOYUdXRN25gk9xMRAEAW8e3ULC21ewcqkMAEj+GIf3z8KgZ2gC/4VjcWhyd5xbMgHvntyVjWFq44h3T+4hIzUF0Q9CoGdsDl0DY0RePwctbR0Uq+Cmug+CKAdqv2qDCi6pVIr5c/xQsVIVlHDO+RayoTeC8feBvdiyc3+exj3y9wEYFDJAg0b/JAc/t26H8Idh6NiuJUxNzTBr9gJ8+BCPVSuWYOWajVixdCFOnTiGYsVtMcV7JiytrL75/IhyE//qKfwXjoU0PRXauvpw6/M7jK3tEPfyCcRa2tAtJF8hkxiZIvlDXI7jVWo/ACE7l+KId0+IxFoQiUSo2nEoLEqUAwAkxkQDAO4d344KrXvDpJgjnl3zx/llk9F4wjIYWdjAoWZjxEc9xYk/foPEwBg1e45DWlIC7h7bCvchs3DnyGY8v3EBhoWtUa3zcOibFlbZ50P5w6s2VEAq5fMwCrrZfr54Ev4If23YmmOfxMRETPt9PCZN9YVpHh+8dujgPjRt3lLuqa3aOjoYN2mqXD/fqZPQsXM3hD24j4CzZ7B1135sXr8W82bPxJ/zFit2UkR5ZGRZDI3HLkJachJehF7Eta0LUH+on8LjhZ8/hJinYajVdwoKmVvg3eO7uLF3JfRMzGFVupLsy5VjrWZwqOEBADArXgJvH97C08unUL6VF8Ra2qjcYRAq/2vca9sWwrleK8S9fIJXty+j8djFCPPfi9B9q+DWe1I2kZA6aHIRXu23yKaCaY7fdASeD8DyNRthZWWdY7+XzyMR9eolRg//DW5Vy8GtajkcPXwQFwL84Va1HF48j5TrfyPkOp49jfjqFMj1a1fw5HE4funUFcHXr6JWnXrQ1y+ERk2aIfj6VaWcI1FuxNo6MLSwgZmtM8q38oJpMUc8CvgbekZmkGakIzUpQa5/ysc46BmbZjtWRmoK7hzZjIpt+sCm3E8wtXGEc92WKF65Dh6ezazk6RtnJuLG1rZy+xpZFUdS3Ntsx33z6BY+REfCuW4LvH10G9ZlqkFboofilergbfidb/wESJl4i2z6zxAEAXP/mIFz/qexYs1GFCtWPNf+9o5O2L7noFzbiqWLkZSUiNHjJsLKWj4J+Xv/XriUKYtSpbNfkAYAKSkpmOM3Hb6zZkNLSwvSDKns21pGejqkGaxm0fcnCAKk6Wkws3WGSEsbbx7dRPGKtQEAH1+/QFLs2xwXWkqlGRAy0rN8LRWJxBCEzL/PhcytoGdijo9vXsr1SXj7ClauWa+EykhLxY09K/FT99EQibUgCFIIGZk/J0JGBgRWfek7YUWC5Mye5YtjRw5hut8cFDIwwLt3b/Hu3VskJyfL+kybPB7LFs8HAEgkEpRwLiX3MjIyQqFCBijhXAo6Orqy/RISEnDm1ImvViPW/rUCterUQ2mXMgCACpUq45z/KTx6GIZdO7eiYqXKue5P9K1uH9qIt4/vIDHmNeJfPc18H34bdtXqQ0ffAI41GuPW/y/njH0ejmvbF8HcwUUukTgxayBe3goCAOjoFUKREuVw++/1ePPoNhJjovH0ymk8u34WxcpnLpAUiUQo3aAdws8fwovQi0h4+wp3jm7Bhzcv4Fgz62Lj+yd3wLpMVZgVLwEgczHnq1tBiHsVgfDAwyjslP29W0hNNLgkwYoEydm7ewcAYGBfL7n2qT6z0LJ1WwDA66goiEX5z0FPHT8KAQKaNmuRY5/H4Q9x5uQxbNn1z8LNRo2bIuT6VfTv3Q329o6Y7jcn38cmyo+UhHhc27IAyR/eQ0ffACY2Dqg70AdWpTOT2Ipt+0IkFiFovR+k6WmwcqmCKh0GyY3x8c1LpH1KlL2v6TUOtw9vxNUtc5GalAADMwuUa94dTv+6IVXJ+q2RkZ6KmwfWIDXpI0xsHFFvkC8MixSVGzs+6hle3AiEx9h/1goVr1gbb8Nv49ziCTCyLIYa3ceo4qMhBalrseX58+cxZ84cBAcHIyoqCvv370ebNm1k2wVBwLRp07B69WrExcWhdu3aWLFiBUqWLJnnY4gEDbx8Iv4TS3pE2Zl9LlzdIRAVODM9c74qTVluPU/4eqc8qGCbv/vpHDt2DBcvXkTVqlXRrl27LInEn3/+CT8/P2zcuBGOjo6YMmUKbt++jXv37kFPTy9Px2BFgoiISMXUddWGp6cnPD09s90mCAIWLlyIyZMno3Xr1gCATZs2wcrKCgcOHECnTp3ydAyukSAiIlIxZS2RSElJwYcPH+ReKSkpCsUUERGB6OhoeHh4yNpMTExQo0YNBAUF5XkcJhJEREQ/CD8/P5iYmMi9/PwUu79JdHTmTdCsvrjBn5WVlWxbXnBqg4iISNWUNLUxceJEjBo1Sq7t3zf3UwcmEkRERCqmrKs2JBKJ0hIH6//f5+f169coWvSfK4Nev36NSpUq5XkcTm0QERH9Bzk6OsLa2hpnzpyRtX348AFXrlyBm1veHwDHigQREZGKqeuqjYSEBISH/3PZd0REBEJDQ2Fubg47OzuMGDECM2bMQMmSJWWXf9rY2MhdIvo1TCSIiIhUTF03pbx+/ToaNGgge/95fYWXlxc2bNiAcePGITExEf3790dcXBzq1KmD48eP5/keEgBvSEX0n8IbUhFl9T1uSHU/KvHrnfLAtaiBUsZRJq6RICIiIoVxaoOIiEjF1PWsje+BiQQREZGKqWux5ffAqQ0iIiJSGCsSREREKqbBBQkmEkRERCqnwZkEpzaIiIhIYaxIEBERqRiv2iAiIiKF8aoNIiIiomywIkFERKRiGlyQYCJBRESkchqcSTCRICIiUjFNXmzJNRJERESkMFYkiIiIVEyTr9pgIkFERKRiGpxHcGqDiIiIFMeKBBERkappcEmCiQQREZGK8aoNIiIiomywIkFERKRivGqDiIiIFKbBeQSnNoiIiEhxrEgQERGpGKc2iIiI6BtobibBRIKIiEjFNLkiwTUSREREpDBWJIiIiFRMgwsSTCSIiIhUjVMbRERERNlgRYKIiEjFNPlZG0wkiIiIVE1z8whObRAREZHiWJEgIiJSMQ0uSDCRICIiUjVetUFERESUDVYkiIiIVIxXbRAREZHiNDePYCJBRESkahqcR3CNBBERESmOFQkiIiIV0+SrNphIEBERqZgmL7bk1AYREREpjBUJIiIiFdPkqQ1WJIiIiEhhTCSIiIhIYZzaICIiUjFNntpgIkFERKRivGqDiIiIKBusSBAREakYpzaIiIhIYRqcRzCRICIiUjkNziS4RoKIiIgUxooEERGRimnyVRtMJIiIiFRMkxdbcmqDiIiIFMaKBBERkYppcEGCFQkiIiKVEynppYBly5bBwcEBenp6qFGjBq5evfpNp/IlJhJEREQaaufOnRg1ahSmTZuGkJAQVKxYEU2bNsWbN2+UdgwmEkRERComUtL/8mv+/Pno168fevXqhTJlymDlypUoVKgQ1q1bp7RzYyJBRESkYiKRcl75kZqaiuDgYHh4eMjaxGIxPDw8EBQUpLRz42JLIiKiH0RKSgpSUlLk2iQSCSQSSZa+7969Q0ZGBqysrOTarays8ODBA6XFpJGJhIk+Cy0FQUpKCvz8/DBx4sRs/5LT9zfTs5S6QyDwZ+O/SE9Jv229Z/jBx8dHrm3atGnw9vZWzgEUIBIEQVDb0UmjffjwASYmJoiPj4exsbG6wyEqMPizQYrKT0UiNTUVhQoVwp49e9CmTRtZu5eXF+Li4nDw4EGlxMSv7kRERD8IiUQCY2NjuVdOVS1dXV1UrVoVZ86ckbVJpVKcOXMGbm5uSotJI6c2iIiICBg1ahS8vLxQrVo1/PTTT1i4cCESExPRq1cvpR2DiQQREZGG6tixI96+fYupU6ciOjoalSpVwvHjx7MswPwWTCRIZSQSCaZNm8bFZERf4M8GfU9DhgzBkCFDVDY+F1sSERGRwrjYkoiIiBTGRIKIiIgUxkSCVGLDhg0wNTVVdxhERKRiTCQoVz179oRIJMryCg8PV3doRGqX3c/Gv1/qvNsg0ffCqzboq5o1a4b169fLtVlYWKgpGqKCIyoqSvbnnTt3YurUqQgLC5O1GRoayv4sCAIyMjKgrc1/dkmzsCJBXyWRSGBtbS33WrRoEcqXLw8DAwPY2trit99+Q0JCQo5j3Lx5Ew0aNICRkRGMjY1RtWpVXL9+XbY9MDAQdevWhb6+PmxtbTFs2DAkJiZ+j9MjUti/fyZMTEwgEolk7x88eAAjIyMcO3YMVatWhUQiQWBgIHr27Cl3u2IAGDFiBOrXry97L5VK4efnB0dHR+jr66NixYrYs2fP9z05ojxiIkEKEYvFWLx4Me7evYuNGzfC398f48aNy7F/165dUbx4cVy7dg3BwcGYMGECdHR0AACPHz9Gs2bN0L59e9y6dQs7d+5EYGCgSq97JvpeJkyYgD/++AP3799HhQoV8rSPn58fNm3ahJUrV+Lu3bsYOXIkunXrhoCAABVHS5R/rLHRVx0+fFiuROvp6Yndu3fL3js4OGDGjBkYOHAgli9fnu0YkZGRGDt2LFxcXAAAJUuWlG3z8/ND165dMWLECNm2xYsXw93dHStWrICenp4Kzoro+/D19UXjxo3z3D8lJQWzZs3C6dOnZc9DcHJyQmBgIFatWgV3d3dVhUqkECYS9FUNGjTAihUrZO8NDAxw+vRp+Pn54cGDB/jw4QPS09ORnJyMpKQkFCpUKMsYo0aNQt++fbF582Z4eHjgl19+QYkSJQBkTnvcunULW7dulfUXBAFSqRQRERFwdXVV/UkSqUi1atXy1T88PBxJSUlZko/U1FRUrlxZmaERKQUTCfoqAwMDODs7y94/ffoULVu2xKBBgzBz5kyYm5sjMDAQffr0kT229kve3t7o0qULjhw5gmPHjmHatGnYsWMH2rZti4SEBAwYMADDhg3Lsp+dnZ1Kz41I1QwMDOTei8VifHlD4bS0NNmfP681OnLkCIoVKybXj7fUpoKIiQTlW3BwMKRSKebNmwexOHOZza5du766X6lSpVCqVCmMHDkSnTt3xvr169G2bVtUqVIF9+7dk0tWiDSVhYUF7ty5I9cWGhoqWzNUpkwZSCQSREZGchqDfghcbEn55uzsjLS0NCxZsgRPnjzB5s2bsXLlyhz7f/r0CUOGDMG5c+fw7NkzXLx4EdeuXZNNWYwfPx6XLl3CkCFDEBoaikePHuHgwYNcbEkaqWHDhrh+/To2bdqER48eYdq0aXKJhZGREcaMGYORI0di48aNePz4MUJCQrBkyRJs3LhRjZETZY+JBOVbxYoVMX/+fPz5558oV64ctm7dCj8/vxz7a2lpISYmBj169ECpUqXw66+/wtPTEz4+PgCAChUqICAgAA8fPkTdunVRuXJlTJ06FTY2Nt/rlIi+m6ZNm2LKlCkYN24cqlevjo8fP6JHjx5yfaZPn44pU6bAz88Prq6uaNasGY4cOQJHR0c1RU2UMz79k4iIiBTGigQREREpjIkEERERKYyJBBERESmMiQQREREpjIkEERERKYyJBBERESmMiQQREREpjIkEERERKYyJBBERESmMiQQREREpjIkEERERKYyJBBERESmMiQQREREpjIkEERERKYyJBBERESmMiQQREREpjIkEERERKYyJBBERESmMiQQREREpjIkEERERKYyJBBERESmMiQQREREpjIkEERERKYyJBBERESmMiQSRGvTs2RNt2rSRva9fvz5GjBjx3eM4d+4cRCIR4uLiVHockUiEAwcOqPQYRKQeTCSI/q9nz54QiUQQiUTQ1dWFs7MzfH19kZ6ervJj79u3D9OnT89T3+/1yz81NRVFihTBH3/8ke326dOnw8rKCmlpaSqNg4gKNiYSRP/SrFkzREVF4dGjRxg9ejS8vb0xZ86cbPumpqYq7bjm5uYwMjJS2njKoKuri27dumH9+vVZtgmCgA0bNqBHjx7Q0dFRQ3REVFAwkSD6F4lEAmtra9jb22PQoEHw8PDA33//DeCf6YiZM2fCxsYGpUuXBgA8f/4cv/76K0xNTWFubo7WrVvj6dOnsjEzMjIwatQomJqaonDhwhg3bhwEQZA77pdTGykpKRg/fjxsbW0hkUjg7OyMtWvX4unTp2jQoAEAwMzMDCKRCD179gQASKVS+Pn5wdHREfr6+qhYsSL27Nkjd5yjR4+iVKlS0NfXR4MGDeTizE6fPn3w8OFDBAYGyrUHBATgyZMn6NOnD65du4bGjRujSJEiMDExgbu7O0JCQnIcM7uKSmhoKEQikVw8gYGBqFu3LvT19WFra4thw4YhMTFRtn358uUoWbIk9PT0YGVlhQ4dOuR6LkSkGkwkiHKhr68vV3k4c+YMwsLCcOrUKRw+fBhpaWlo2rQpjIyMcOHCBVy8eBGGhoZo1qyZbL958+Zhw4YNWLduHQIDA/H+/Xvs378/1+P26NED27dvx+LFi3H//n2sWrUKhoaGsLW1xd69ewEAYWFhiIqKwqJFiwAAfn5+2LRpE1auXIm7d+9i5MiR6NatGwICAgBkJjzt2rVDq1atEBoair59+2LChAm5xlG+fHlUr14d69atk2tfv349atWqBRcXF3z8+BFeXl4IDAzE5cuXUbJkSTRv3hwfP37M34f9L48fP0azZs3Qvn173Lp1Czt37kRgYCCGDBkCALh+/TqGDRsGX19fhIWF4fjx46hXr57CxyOibyAQkSAIguDl5SW0bt1aEARBkEqlwqlTpwSJRCKMGTNGtt3KykpISUmR7bN582ahdOnSglQqlbWlpKQI+vr6wokTJwRBEISiRYsKs2fPlm1PS0sTihcvLjuWIAiCu7u7MHz4cEEQBCEsLEwAIJw6dSrbOM+ePSsAEGJjY2VtycnJQqFChYRLly7J9e3Tp4/QuXNnQRAEYeLEiUKZMmXkto8fPz7LWF9auXKlYGhoKHz8+FEQBEH48OGDUKhQIWHNmjXZ9s/IyBCMjIyEQ4cOydoACPv3788x/hs3bggAhIiICFnc/fv3lxv3woULglgsFj59+iTs3btXMDY2Fj58+JBj3ET0fbAiQfQvhw8fhqGhIfT09ODp6YmOHTvC29tbtr18+fLQ1dWVvb958ybCw8NhZGQEQ0NDGBoawtzcHMnJyXj8+DHi4+MRFRWFGjVqyPbR1tZGtWrVcowhNDQUWlpacHd3z3Pc4eHhSEpKQuPGjWVxGBoaYtOmTXj8+DEA4P79+3JxAICbm9tXx+7cuTMyMjKwa9cuAMDOnTshFovRsWNHAMDr16/Rr18/lCxZEiYmJjA2NkZCQgIiIyPzHP+Xbt68iQ0bNsidS9OmTSGVShEREYHGjRvD3t4eTk5O6N69O7Zu3YqkpCSFj0dEitNWdwBEBUmDBg2wYsUK6OrqwsbGBtra8j8iBgYGcu8TEhJQtWpVbN26NctYFhYWCsWgr6+f730SEhIAAEeOHEGxYsXktkkkEoXi+MzY2BgdOnTA+vXr0bt3b6xfvx6//vorDA0NAQBeXl6IiYnBokWLYG9vD4lEAjc3txwXo4rFmd9fhH+tE/nyyo+EhAQMGDAAw4YNy7K/nZ0ddHV1ERISgnPnzuHkyZOYOnUqvL29ce3aNZiamn7T+RJR/jCRIPoXAwMDODs757l/lSpVsHPnTlhaWsLY2DjbPkWLFsWVK1dkc/jp6ekIDg5GlSpVsu1fvnx5SKVSBAQEwMPDI8v2zxWRjIwMWVuZMmUgkUgQGRmZYyXD1dVVtnD0s8uXL3/9JJG56LJ+/fo4fPgwLl26JHcly8WLF7F8+XI0b94cQOZajHfv3uU41ucEKyoqCmZmZgAyqzD/VqVKFdy7dy/X/xba2trw8PCAh4cHpk2bBlNTU/j7+6Ndu3Z5OiciUg5ObRB9g65du6JIkSJo3bo1Lly4gIiICJw7dw7Dhg3DixcvAADDhw/HH3/8gQMHDuDBgwf47bffcr0HhIODA7y8vNC7d28cOHBANubnqQV7e3uIRCIcPnwYb9++RUJCAoyMjDBmzBiMHDkSGzduxOPHjxESEoIlS5Zg48aNAICBAwfi0aNHGDt2LMLCwrBt2zZs2LAhT+dZr149ODs7o0ePHnBxcUGtWrVk20qWLInNmzfj/v37uHLlCrp27ZprVcXZ2Rm2trbw9vbGo0ePcOTIEcybN0+uz/jx43Hp0iUMGTIEoaGhePToEQ4ePChbbHn48GEsXrwYoaGhePbsGTZt2gSpVCq7koaIvh8mEkTfoFChQjh//jzs7OzQrl07uLq6ok+fPkhOTpZVKEaPHo3u3bvDy8sLbm5uMDIyQtu2bXMdd8WKFejQoQN+++03uLi4oF+/frJLH4sVKwYfHx9MmDABVlZWsl+u06dPx5QpU+Dn5wdXV1c0a9YMR44cgaOjI4DMKYG9e/fiwIEDqFixIlauXIlZs2bl6TxFIhF69+6N2NhY9O7dW27b2rVrERsbiypVqqB79+4YNmwYLC0tcxxLR0cH27dvx4MHD1ChQgX8+eefmDFjhlyfChUqICAgAA8fPkTdunVRuXJlTJ06FTY2NgAAU1NT7Nu3Dw0bNoSrqytWrlyJ7du3o2zZsnk6HyJSHpEgfHFBOxEREVEesSJBRERECmMiQURERApjIkFEREQKYyJBRERECmMiQURERApjIkFEREQKYyJBRERECmMiQURERApjIkFEREQKYyJBRERECmMiQURERApjIkFEREQK+x/thhzK9TaQB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07975" y="692813"/>
            <a:ext cx="7791450" cy="4143375"/>
          </a:xfrm>
          <a:prstGeom prst="rect">
            <a:avLst/>
          </a:prstGeom>
        </p:spPr>
      </p:pic>
    </p:spTree>
    <p:extLst>
      <p:ext uri="{BB962C8B-B14F-4D97-AF65-F5344CB8AC3E}">
        <p14:creationId xmlns:p14="http://schemas.microsoft.com/office/powerpoint/2010/main" val="355207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5449060" y="806065"/>
            <a:ext cx="3579326" cy="4098600"/>
          </a:xfrm>
          <a:prstGeom prst="rect">
            <a:avLst/>
          </a:prstGeom>
        </p:spPr>
        <p:txBody>
          <a:bodyPr spcFirstLastPara="1" wrap="square" lIns="91425" tIns="91425" rIns="91425" bIns="91425" anchor="t" anchorCtr="0">
            <a:normAutofit/>
          </a:bodyPr>
          <a:lstStyle/>
          <a:p>
            <a:pPr marL="419100" indent="-285750">
              <a:buClr>
                <a:schemeClr val="dk1"/>
              </a:buClr>
              <a:buSzPts val="1500"/>
            </a:pPr>
            <a:r>
              <a:rPr lang="en-US" sz="1500" dirty="0" err="1" smtClean="0">
                <a:solidFill>
                  <a:schemeClr val="dk1"/>
                </a:solidFill>
              </a:rPr>
              <a:t>Menghapus</a:t>
            </a:r>
            <a:r>
              <a:rPr lang="en-US" sz="1500" dirty="0" smtClean="0">
                <a:solidFill>
                  <a:schemeClr val="dk1"/>
                </a:solidFill>
              </a:rPr>
              <a:t> </a:t>
            </a:r>
            <a:r>
              <a:rPr lang="en-US" sz="1500" dirty="0" err="1" smtClean="0">
                <a:solidFill>
                  <a:schemeClr val="dk1"/>
                </a:solidFill>
              </a:rPr>
              <a:t>kolom</a:t>
            </a:r>
            <a:r>
              <a:rPr lang="en-US" sz="1500" dirty="0" smtClean="0">
                <a:solidFill>
                  <a:schemeClr val="dk1"/>
                </a:solidFill>
              </a:rPr>
              <a:t> </a:t>
            </a:r>
            <a:r>
              <a:rPr lang="en-US" sz="1500" dirty="0" err="1" smtClean="0">
                <a:solidFill>
                  <a:schemeClr val="dk1"/>
                </a:solidFill>
              </a:rPr>
              <a:t>IkutProgamOp</a:t>
            </a:r>
            <a:r>
              <a:rPr lang="en-US" sz="1500" dirty="0" smtClean="0">
                <a:solidFill>
                  <a:schemeClr val="dk1"/>
                </a:solidFill>
              </a:rPr>
              <a:t> </a:t>
            </a:r>
            <a:r>
              <a:rPr lang="en-US" sz="1500" dirty="0" err="1" smtClean="0">
                <a:solidFill>
                  <a:schemeClr val="dk1"/>
                </a:solidFill>
              </a:rPr>
              <a:t>karena</a:t>
            </a:r>
            <a:r>
              <a:rPr lang="en-US" sz="1500" dirty="0" smtClean="0">
                <a:solidFill>
                  <a:schemeClr val="dk1"/>
                </a:solidFill>
              </a:rPr>
              <a:t> </a:t>
            </a:r>
            <a:r>
              <a:rPr lang="en-US" sz="1500" dirty="0" err="1" smtClean="0">
                <a:solidFill>
                  <a:schemeClr val="dk1"/>
                </a:solidFill>
              </a:rPr>
              <a:t>terlalu</a:t>
            </a:r>
            <a:r>
              <a:rPr lang="en-US" sz="1500" dirty="0" smtClean="0">
                <a:solidFill>
                  <a:schemeClr val="dk1"/>
                </a:solidFill>
              </a:rPr>
              <a:t> </a:t>
            </a:r>
            <a:r>
              <a:rPr lang="en-US" sz="1500" dirty="0" err="1" smtClean="0">
                <a:solidFill>
                  <a:schemeClr val="dk1"/>
                </a:solidFill>
              </a:rPr>
              <a:t>banyak</a:t>
            </a:r>
            <a:r>
              <a:rPr lang="en-US" sz="1500" dirty="0" smtClean="0">
                <a:solidFill>
                  <a:schemeClr val="dk1"/>
                </a:solidFill>
              </a:rPr>
              <a:t> data </a:t>
            </a:r>
            <a:r>
              <a:rPr lang="en-US" sz="1500" dirty="0" err="1" smtClean="0">
                <a:solidFill>
                  <a:schemeClr val="dk1"/>
                </a:solidFill>
              </a:rPr>
              <a:t>kosong</a:t>
            </a:r>
            <a:endParaRPr lang="en-US" sz="1500" dirty="0" smtClean="0">
              <a:solidFill>
                <a:schemeClr val="dk1"/>
              </a:solidFill>
            </a:endParaRPr>
          </a:p>
          <a:p>
            <a:pPr marL="419100" indent="-285750">
              <a:buClr>
                <a:schemeClr val="dk1"/>
              </a:buClr>
              <a:buSzPts val="1500"/>
            </a:pPr>
            <a:r>
              <a:rPr lang="en-US" sz="1500" dirty="0" err="1" smtClean="0">
                <a:solidFill>
                  <a:schemeClr val="dk1"/>
                </a:solidFill>
              </a:rPr>
              <a:t>Mengisi</a:t>
            </a:r>
            <a:r>
              <a:rPr lang="en-US" sz="1500" dirty="0" smtClean="0">
                <a:solidFill>
                  <a:schemeClr val="dk1"/>
                </a:solidFill>
              </a:rPr>
              <a:t> </a:t>
            </a:r>
            <a:r>
              <a:rPr lang="en-US" sz="1500" dirty="0" err="1" smtClean="0">
                <a:solidFill>
                  <a:schemeClr val="dk1"/>
                </a:solidFill>
              </a:rPr>
              <a:t>alasanResign</a:t>
            </a:r>
            <a:r>
              <a:rPr lang="en-US" sz="1500" dirty="0" smtClean="0">
                <a:solidFill>
                  <a:schemeClr val="dk1"/>
                </a:solidFill>
              </a:rPr>
              <a:t> </a:t>
            </a:r>
            <a:r>
              <a:rPr lang="en-US" sz="1500" dirty="0" err="1" smtClean="0">
                <a:solidFill>
                  <a:schemeClr val="dk1"/>
                </a:solidFill>
              </a:rPr>
              <a:t>dengan</a:t>
            </a:r>
            <a:r>
              <a:rPr lang="en-US" sz="1500" dirty="0" smtClean="0">
                <a:solidFill>
                  <a:schemeClr val="dk1"/>
                </a:solidFill>
              </a:rPr>
              <a:t> </a:t>
            </a:r>
            <a:r>
              <a:rPr lang="en-US" sz="1500" dirty="0" err="1" smtClean="0">
                <a:solidFill>
                  <a:schemeClr val="dk1"/>
                </a:solidFill>
              </a:rPr>
              <a:t>alasan</a:t>
            </a:r>
            <a:r>
              <a:rPr lang="en-US" sz="1500" dirty="0" smtClean="0">
                <a:solidFill>
                  <a:schemeClr val="dk1"/>
                </a:solidFill>
              </a:rPr>
              <a:t> yang paling </a:t>
            </a:r>
            <a:r>
              <a:rPr lang="en-US" sz="1500" dirty="0" err="1" smtClean="0">
                <a:solidFill>
                  <a:schemeClr val="dk1"/>
                </a:solidFill>
              </a:rPr>
              <a:t>umum</a:t>
            </a:r>
            <a:r>
              <a:rPr lang="en-US" sz="1500" dirty="0" smtClean="0">
                <a:solidFill>
                  <a:schemeClr val="dk1"/>
                </a:solidFill>
              </a:rPr>
              <a:t> </a:t>
            </a:r>
          </a:p>
          <a:p>
            <a:pPr marL="419100" indent="-285750">
              <a:buClr>
                <a:schemeClr val="dk1"/>
              </a:buClr>
              <a:buSzPts val="1500"/>
            </a:pPr>
            <a:r>
              <a:rPr lang="en-US" sz="1500" dirty="0" err="1" smtClean="0">
                <a:solidFill>
                  <a:schemeClr val="dk1"/>
                </a:solidFill>
              </a:rPr>
              <a:t>Merubah</a:t>
            </a:r>
            <a:r>
              <a:rPr lang="en-US" sz="1500" dirty="0" smtClean="0">
                <a:solidFill>
                  <a:schemeClr val="dk1"/>
                </a:solidFill>
              </a:rPr>
              <a:t> </a:t>
            </a:r>
            <a:r>
              <a:rPr lang="en-US" sz="1500" dirty="0" err="1" smtClean="0">
                <a:solidFill>
                  <a:schemeClr val="dk1"/>
                </a:solidFill>
              </a:rPr>
              <a:t>tipe</a:t>
            </a:r>
            <a:r>
              <a:rPr lang="en-US" sz="1500" dirty="0" smtClean="0">
                <a:solidFill>
                  <a:schemeClr val="dk1"/>
                </a:solidFill>
              </a:rPr>
              <a:t> data </a:t>
            </a:r>
            <a:r>
              <a:rPr lang="en-US" sz="1500" dirty="0" err="1" smtClean="0">
                <a:solidFill>
                  <a:schemeClr val="dk1"/>
                </a:solidFill>
              </a:rPr>
              <a:t>objek</a:t>
            </a:r>
            <a:r>
              <a:rPr lang="en-US" sz="1500" dirty="0" smtClean="0">
                <a:solidFill>
                  <a:schemeClr val="dk1"/>
                </a:solidFill>
              </a:rPr>
              <a:t> </a:t>
            </a:r>
            <a:r>
              <a:rPr lang="en-US" sz="1500" dirty="0" err="1" smtClean="0">
                <a:solidFill>
                  <a:schemeClr val="dk1"/>
                </a:solidFill>
              </a:rPr>
              <a:t>menhada</a:t>
            </a:r>
            <a:r>
              <a:rPr lang="en-US" sz="1500" dirty="0" smtClean="0">
                <a:solidFill>
                  <a:schemeClr val="dk1"/>
                </a:solidFill>
              </a:rPr>
              <a:t> </a:t>
            </a:r>
            <a:r>
              <a:rPr lang="en-US" sz="1500" dirty="0" err="1" smtClean="0">
                <a:solidFill>
                  <a:schemeClr val="dk1"/>
                </a:solidFill>
              </a:rPr>
              <a:t>datetime</a:t>
            </a:r>
            <a:r>
              <a:rPr lang="en-US" sz="1500" dirty="0" smtClean="0">
                <a:solidFill>
                  <a:schemeClr val="dk1"/>
                </a:solidFill>
              </a:rPr>
              <a:t> </a:t>
            </a:r>
            <a:r>
              <a:rPr lang="en-US" sz="1500" dirty="0" err="1" smtClean="0">
                <a:solidFill>
                  <a:schemeClr val="dk1"/>
                </a:solidFill>
              </a:rPr>
              <a:t>pada</a:t>
            </a:r>
            <a:r>
              <a:rPr lang="en-US" sz="1500" dirty="0" smtClean="0">
                <a:solidFill>
                  <a:schemeClr val="dk1"/>
                </a:solidFill>
              </a:rPr>
              <a:t> </a:t>
            </a:r>
            <a:r>
              <a:rPr lang="en-US" sz="1500" dirty="0" err="1" smtClean="0">
                <a:solidFill>
                  <a:schemeClr val="dk1"/>
                </a:solidFill>
              </a:rPr>
              <a:t>kolom</a:t>
            </a:r>
            <a:r>
              <a:rPr lang="en-US" sz="1500" dirty="0" smtClean="0">
                <a:solidFill>
                  <a:schemeClr val="dk1"/>
                </a:solidFill>
              </a:rPr>
              <a:t> </a:t>
            </a:r>
            <a:r>
              <a:rPr lang="en-US" sz="1500" dirty="0" err="1" smtClean="0">
                <a:solidFill>
                  <a:schemeClr val="dk1"/>
                </a:solidFill>
              </a:rPr>
              <a:t>tanggal</a:t>
            </a:r>
            <a:endParaRPr lang="en-US" sz="1500" dirty="0" smtClean="0">
              <a:solidFill>
                <a:schemeClr val="dk1"/>
              </a:solidFill>
            </a:endParaRPr>
          </a:p>
          <a:p>
            <a:pPr marL="419100" indent="-285750">
              <a:buClr>
                <a:schemeClr val="dk1"/>
              </a:buClr>
              <a:buSzPts val="1500"/>
            </a:pPr>
            <a:r>
              <a:rPr lang="en-US" sz="1500" dirty="0" err="1" smtClean="0">
                <a:solidFill>
                  <a:schemeClr val="dk1"/>
                </a:solidFill>
              </a:rPr>
              <a:t>Menghapus</a:t>
            </a:r>
            <a:r>
              <a:rPr lang="en-US" sz="1500" dirty="0" smtClean="0">
                <a:solidFill>
                  <a:schemeClr val="dk1"/>
                </a:solidFill>
              </a:rPr>
              <a:t> </a:t>
            </a:r>
            <a:r>
              <a:rPr lang="en-US" sz="1500" dirty="0" err="1" smtClean="0">
                <a:solidFill>
                  <a:schemeClr val="dk1"/>
                </a:solidFill>
              </a:rPr>
              <a:t>kolom</a:t>
            </a:r>
            <a:r>
              <a:rPr lang="en-US" sz="1500" dirty="0" smtClean="0">
                <a:solidFill>
                  <a:schemeClr val="dk1"/>
                </a:solidFill>
              </a:rPr>
              <a:t> </a:t>
            </a:r>
            <a:r>
              <a:rPr lang="en-US" sz="1500" dirty="0" err="1" smtClean="0">
                <a:solidFill>
                  <a:schemeClr val="dk1"/>
                </a:solidFill>
              </a:rPr>
              <a:t>Pernah</a:t>
            </a:r>
            <a:r>
              <a:rPr lang="en-US" sz="1500" dirty="0" smtClean="0">
                <a:solidFill>
                  <a:schemeClr val="dk1"/>
                </a:solidFill>
              </a:rPr>
              <a:t> </a:t>
            </a:r>
            <a:r>
              <a:rPr lang="en-US" sz="1500" dirty="0" err="1" smtClean="0">
                <a:solidFill>
                  <a:schemeClr val="dk1"/>
                </a:solidFill>
              </a:rPr>
              <a:t>bekerja</a:t>
            </a:r>
            <a:endParaRPr sz="1500" dirty="0">
              <a:solidFill>
                <a:schemeClr val="dk1"/>
              </a:solidFill>
            </a:endParaRPr>
          </a:p>
        </p:txBody>
      </p:sp>
      <p:sp>
        <p:nvSpPr>
          <p:cNvPr id="115" name="Google Shape;115;p27"/>
          <p:cNvSpPr txBox="1"/>
          <p:nvPr/>
        </p:nvSpPr>
        <p:spPr>
          <a:xfrm>
            <a:off x="4656000" y="4772700"/>
            <a:ext cx="4488000" cy="861744"/>
          </a:xfrm>
          <a:prstGeom prst="rect">
            <a:avLst/>
          </a:prstGeom>
          <a:noFill/>
          <a:ln>
            <a:noFill/>
          </a:ln>
        </p:spPr>
        <p:txBody>
          <a:bodyPr spcFirstLastPara="1" wrap="square" lIns="91425" tIns="91425" rIns="91425" bIns="91425" anchor="t" anchorCtr="0">
            <a:spAutoFit/>
          </a:bodyPr>
          <a:lstStyle/>
          <a:p>
            <a:pPr lvl="0" algn="r"/>
            <a:r>
              <a:rPr lang="en" sz="1100" dirty="0">
                <a:solidFill>
                  <a:srgbClr val="000000"/>
                </a:solidFill>
              </a:rPr>
              <a:t>Untuk selengkapnya, dapat melihat jupyter notebook </a:t>
            </a:r>
            <a:r>
              <a:rPr lang="en" sz="1100" dirty="0" smtClean="0"/>
              <a:t>disini : </a:t>
            </a:r>
            <a:r>
              <a:rPr lang="en-US" sz="1100" dirty="0">
                <a:hlinkClick r:id="rId3"/>
              </a:rPr>
              <a:t>https://</a:t>
            </a:r>
            <a:r>
              <a:rPr lang="en-US" sz="1100" dirty="0" smtClean="0">
                <a:hlinkClick r:id="rId3"/>
              </a:rPr>
              <a:t>colab.research.google.com/drive/1NJ-zG8NG2YZsU00w6s6dWxPs16DTRu9J?usp=sharing</a:t>
            </a:r>
            <a:endParaRPr lang="en-US" sz="1100" dirty="0" smtClean="0"/>
          </a:p>
          <a:p>
            <a:pPr lvl="0" algn="r"/>
            <a:endParaRPr sz="1100" dirty="0">
              <a:solidFill>
                <a:srgbClr val="000000"/>
              </a:solidFill>
            </a:endParaRPr>
          </a:p>
        </p:txBody>
      </p:sp>
      <p:pic>
        <p:nvPicPr>
          <p:cNvPr id="2" name="Picture 1"/>
          <p:cNvPicPr>
            <a:picLocks noChangeAspect="1"/>
          </p:cNvPicPr>
          <p:nvPr/>
        </p:nvPicPr>
        <p:blipFill>
          <a:blip r:embed="rId4"/>
          <a:stretch>
            <a:fillRect/>
          </a:stretch>
        </p:blipFill>
        <p:spPr>
          <a:xfrm>
            <a:off x="0" y="566057"/>
            <a:ext cx="4877481" cy="1400370"/>
          </a:xfrm>
          <a:prstGeom prst="rect">
            <a:avLst/>
          </a:prstGeom>
        </p:spPr>
      </p:pic>
      <p:pic>
        <p:nvPicPr>
          <p:cNvPr id="3" name="Picture 2"/>
          <p:cNvPicPr>
            <a:picLocks noChangeAspect="1"/>
          </p:cNvPicPr>
          <p:nvPr/>
        </p:nvPicPr>
        <p:blipFill>
          <a:blip r:embed="rId5"/>
          <a:stretch>
            <a:fillRect/>
          </a:stretch>
        </p:blipFill>
        <p:spPr>
          <a:xfrm>
            <a:off x="0" y="1966427"/>
            <a:ext cx="3429479" cy="304843"/>
          </a:xfrm>
          <a:prstGeom prst="rect">
            <a:avLst/>
          </a:prstGeom>
        </p:spPr>
      </p:pic>
      <p:pic>
        <p:nvPicPr>
          <p:cNvPr id="4" name="Picture 3"/>
          <p:cNvPicPr>
            <a:picLocks noChangeAspect="1"/>
          </p:cNvPicPr>
          <p:nvPr/>
        </p:nvPicPr>
        <p:blipFill>
          <a:blip r:embed="rId6"/>
          <a:stretch>
            <a:fillRect/>
          </a:stretch>
        </p:blipFill>
        <p:spPr>
          <a:xfrm>
            <a:off x="0" y="2326054"/>
            <a:ext cx="5449060" cy="1314633"/>
          </a:xfrm>
          <a:prstGeom prst="rect">
            <a:avLst/>
          </a:prstGeom>
        </p:spPr>
      </p:pic>
      <p:pic>
        <p:nvPicPr>
          <p:cNvPr id="5" name="Picture 4"/>
          <p:cNvPicPr>
            <a:picLocks noChangeAspect="1"/>
          </p:cNvPicPr>
          <p:nvPr/>
        </p:nvPicPr>
        <p:blipFill>
          <a:blip r:embed="rId7"/>
          <a:stretch>
            <a:fillRect/>
          </a:stretch>
        </p:blipFill>
        <p:spPr>
          <a:xfrm>
            <a:off x="106888" y="3847242"/>
            <a:ext cx="5020376" cy="1057423"/>
          </a:xfrm>
          <a:prstGeom prst="rect">
            <a:avLst/>
          </a:prstGeom>
        </p:spPr>
      </p:pic>
    </p:spTree>
    <p:extLst>
      <p:ext uri="{BB962C8B-B14F-4D97-AF65-F5344CB8AC3E}">
        <p14:creationId xmlns:p14="http://schemas.microsoft.com/office/powerpoint/2010/main" val="2652668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1671145" y="651408"/>
            <a:ext cx="6296517" cy="4168241"/>
          </a:xfrm>
          <a:prstGeom prst="rect">
            <a:avLst/>
          </a:prstGeom>
        </p:spPr>
      </p:pic>
    </p:spTree>
    <p:extLst>
      <p:ext uri="{BB962C8B-B14F-4D97-AF65-F5344CB8AC3E}">
        <p14:creationId xmlns:p14="http://schemas.microsoft.com/office/powerpoint/2010/main" val="116123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ts val="0"/>
              </a:spcBef>
              <a:spcAft>
                <a:spcPts val="0"/>
              </a:spcAft>
              <a:buSzPts val="990"/>
              <a:buNone/>
            </a:pPr>
            <a:endParaRPr sz="1798" b="1">
              <a:latin typeface="Roboto"/>
              <a:ea typeface="Roboto"/>
              <a:cs typeface="Roboto"/>
              <a:sym typeface="Roboto"/>
            </a:endParaRPr>
          </a:p>
        </p:txBody>
      </p:sp>
      <p:pic>
        <p:nvPicPr>
          <p:cNvPr id="3" name="Picture 2"/>
          <p:cNvPicPr>
            <a:picLocks noChangeAspect="1"/>
          </p:cNvPicPr>
          <p:nvPr/>
        </p:nvPicPr>
        <p:blipFill>
          <a:blip r:embed="rId3"/>
          <a:stretch>
            <a:fillRect/>
          </a:stretch>
        </p:blipFill>
        <p:spPr>
          <a:xfrm>
            <a:off x="413313" y="1275541"/>
            <a:ext cx="8393859" cy="3096763"/>
          </a:xfrm>
          <a:prstGeom prst="rect">
            <a:avLst/>
          </a:prstGeom>
        </p:spPr>
      </p:pic>
    </p:spTree>
    <p:extLst>
      <p:ext uri="{BB962C8B-B14F-4D97-AF65-F5344CB8AC3E}">
        <p14:creationId xmlns:p14="http://schemas.microsoft.com/office/powerpoint/2010/main" val="324866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0" y="578773"/>
            <a:ext cx="6013532" cy="4564727"/>
          </a:xfrm>
          <a:prstGeom prst="rect">
            <a:avLst/>
          </a:prstGeom>
        </p:spPr>
      </p:pic>
      <p:sp>
        <p:nvSpPr>
          <p:cNvPr id="3" name="TextBox 2"/>
          <p:cNvSpPr txBox="1"/>
          <p:nvPr/>
        </p:nvSpPr>
        <p:spPr>
          <a:xfrm>
            <a:off x="6013532" y="2070538"/>
            <a:ext cx="2993834" cy="1600438"/>
          </a:xfrm>
          <a:prstGeom prst="rect">
            <a:avLst/>
          </a:prstGeom>
          <a:noFill/>
        </p:spPr>
        <p:txBody>
          <a:bodyPr wrap="square" rtlCol="0">
            <a:spAutoFit/>
          </a:bodyPr>
          <a:lstStyle/>
          <a:p>
            <a:pPr algn="just"/>
            <a:r>
              <a:rPr lang="en-US" dirty="0" err="1"/>
              <a:t>dari</a:t>
            </a:r>
            <a:r>
              <a:rPr lang="en-US" dirty="0"/>
              <a:t> </a:t>
            </a:r>
            <a:r>
              <a:rPr lang="en-US" dirty="0" err="1"/>
              <a:t>grafik</a:t>
            </a:r>
            <a:r>
              <a:rPr lang="en-US" dirty="0"/>
              <a:t> </a:t>
            </a:r>
            <a:r>
              <a:rPr lang="en-US" dirty="0" smtClean="0"/>
              <a:t>di </a:t>
            </a:r>
            <a:r>
              <a:rPr lang="en-US" dirty="0" err="1" smtClean="0"/>
              <a:t>samping</a:t>
            </a:r>
            <a:r>
              <a:rPr lang="en-US" dirty="0" smtClean="0"/>
              <a:t> </a:t>
            </a:r>
            <a:r>
              <a:rPr lang="en-US" dirty="0" err="1"/>
              <a:t>dapat</a:t>
            </a:r>
            <a:r>
              <a:rPr lang="en-US" dirty="0"/>
              <a:t> </a:t>
            </a:r>
            <a:r>
              <a:rPr lang="en-US" dirty="0" err="1"/>
              <a:t>kita</a:t>
            </a:r>
            <a:r>
              <a:rPr lang="en-US" dirty="0"/>
              <a:t> </a:t>
            </a:r>
            <a:r>
              <a:rPr lang="en-US" dirty="0" err="1"/>
              <a:t>lihat</a:t>
            </a:r>
            <a:r>
              <a:rPr lang="en-US" dirty="0"/>
              <a:t> </a:t>
            </a:r>
            <a:r>
              <a:rPr lang="en-US" dirty="0" err="1"/>
              <a:t>Presentase</a:t>
            </a:r>
            <a:r>
              <a:rPr lang="en-US" dirty="0"/>
              <a:t> </a:t>
            </a:r>
            <a:r>
              <a:rPr lang="en-US" dirty="0" err="1"/>
              <a:t>karyawan</a:t>
            </a:r>
            <a:r>
              <a:rPr lang="en-US" dirty="0"/>
              <a:t> yang </a:t>
            </a:r>
            <a:r>
              <a:rPr lang="en-US" dirty="0" err="1"/>
              <a:t>tidak</a:t>
            </a:r>
            <a:r>
              <a:rPr lang="en-US" dirty="0"/>
              <a:t> resign </a:t>
            </a:r>
            <a:r>
              <a:rPr lang="en-US" dirty="0" err="1"/>
              <a:t>sesuai</a:t>
            </a:r>
            <a:r>
              <a:rPr lang="en-US" dirty="0"/>
              <a:t> </a:t>
            </a:r>
            <a:r>
              <a:rPr lang="en-US" dirty="0" err="1"/>
              <a:t>dengan</a:t>
            </a:r>
            <a:r>
              <a:rPr lang="en-US" dirty="0"/>
              <a:t> </a:t>
            </a:r>
            <a:r>
              <a:rPr lang="en-US" dirty="0" err="1" smtClean="0"/>
              <a:t>pekerjaanya</a:t>
            </a:r>
            <a:r>
              <a:rPr lang="en-US" dirty="0" smtClean="0"/>
              <a:t> </a:t>
            </a:r>
            <a:r>
              <a:rPr lang="en-US" dirty="0" err="1" smtClean="0"/>
              <a:t>divisi</a:t>
            </a:r>
            <a:r>
              <a:rPr lang="en-US" dirty="0" smtClean="0"/>
              <a:t> paling </a:t>
            </a:r>
            <a:r>
              <a:rPr lang="en-US" dirty="0" err="1" smtClean="0"/>
              <a:t>rendah</a:t>
            </a:r>
            <a:r>
              <a:rPr lang="en-US" dirty="0" smtClean="0"/>
              <a:t> </a:t>
            </a:r>
            <a:r>
              <a:rPr lang="en-US" dirty="0" err="1" smtClean="0"/>
              <a:t>adalah</a:t>
            </a:r>
            <a:r>
              <a:rPr lang="en-US" dirty="0" smtClean="0"/>
              <a:t> </a:t>
            </a:r>
            <a:r>
              <a:rPr lang="en-US" dirty="0" err="1"/>
              <a:t>divisi</a:t>
            </a:r>
            <a:r>
              <a:rPr lang="en-US" dirty="0"/>
              <a:t> data analyst </a:t>
            </a:r>
            <a:r>
              <a:rPr lang="en-US" dirty="0" err="1"/>
              <a:t>sekitar</a:t>
            </a:r>
            <a:r>
              <a:rPr lang="en-US" dirty="0"/>
              <a:t> 69,57 % </a:t>
            </a:r>
            <a:r>
              <a:rPr lang="en-US" dirty="0" err="1"/>
              <a:t>artinya</a:t>
            </a:r>
            <a:r>
              <a:rPr lang="en-US" dirty="0"/>
              <a:t> </a:t>
            </a:r>
            <a:r>
              <a:rPr lang="en-US" dirty="0" err="1"/>
              <a:t>tingkat</a:t>
            </a:r>
            <a:r>
              <a:rPr lang="en-US" dirty="0"/>
              <a:t> </a:t>
            </a:r>
            <a:r>
              <a:rPr lang="en-US" dirty="0" err="1"/>
              <a:t>risign</a:t>
            </a:r>
            <a:r>
              <a:rPr lang="en-US" dirty="0"/>
              <a:t> paling </a:t>
            </a:r>
            <a:r>
              <a:rPr lang="en-US" dirty="0" err="1"/>
              <a:t>banyak</a:t>
            </a:r>
            <a:r>
              <a:rPr lang="en-US" dirty="0"/>
              <a:t> </a:t>
            </a:r>
            <a:r>
              <a:rPr lang="en-US" dirty="0" err="1"/>
              <a:t>berada</a:t>
            </a:r>
            <a:r>
              <a:rPr lang="en-US" dirty="0"/>
              <a:t> di </a:t>
            </a:r>
            <a:r>
              <a:rPr lang="en-US" dirty="0" err="1"/>
              <a:t>divisi</a:t>
            </a:r>
            <a:r>
              <a:rPr lang="en-US" dirty="0"/>
              <a:t> data analyst</a:t>
            </a:r>
          </a:p>
        </p:txBody>
      </p:sp>
    </p:spTree>
    <p:extLst>
      <p:ext uri="{BB962C8B-B14F-4D97-AF65-F5344CB8AC3E}">
        <p14:creationId xmlns:p14="http://schemas.microsoft.com/office/powerpoint/2010/main" val="16180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34" y="809295"/>
            <a:ext cx="4040766" cy="4071445"/>
          </a:xfrm>
          <a:prstGeom prst="rect">
            <a:avLst/>
          </a:prstGeom>
        </p:spPr>
      </p:pic>
      <p:pic>
        <p:nvPicPr>
          <p:cNvPr id="5" name="Picture 4"/>
          <p:cNvPicPr>
            <a:picLocks noChangeAspect="1"/>
          </p:cNvPicPr>
          <p:nvPr/>
        </p:nvPicPr>
        <p:blipFill>
          <a:blip r:embed="rId4"/>
          <a:stretch>
            <a:fillRect/>
          </a:stretch>
        </p:blipFill>
        <p:spPr>
          <a:xfrm>
            <a:off x="4267201" y="1982685"/>
            <a:ext cx="4761186" cy="2229161"/>
          </a:xfrm>
          <a:prstGeom prst="rect">
            <a:avLst/>
          </a:prstGeom>
        </p:spPr>
      </p:pic>
    </p:spTree>
    <p:extLst>
      <p:ext uri="{BB962C8B-B14F-4D97-AF65-F5344CB8AC3E}">
        <p14:creationId xmlns:p14="http://schemas.microsoft.com/office/powerpoint/2010/main" val="231571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Preprocessing</a:t>
            </a:r>
            <a:br>
              <a:rPr lang="en-US" dirty="0"/>
            </a:br>
            <a:endParaRPr lang="en-US" dirty="0"/>
          </a:p>
        </p:txBody>
      </p:sp>
      <p:sp>
        <p:nvSpPr>
          <p:cNvPr id="3" name="Text Placeholder 2"/>
          <p:cNvSpPr>
            <a:spLocks noGrp="1"/>
          </p:cNvSpPr>
          <p:nvPr>
            <p:ph type="body" idx="1"/>
          </p:nvPr>
        </p:nvSpPr>
        <p:spPr>
          <a:xfrm>
            <a:off x="475505" y="1212166"/>
            <a:ext cx="7304690" cy="2949930"/>
          </a:xfrm>
        </p:spPr>
        <p:txBody>
          <a:bodyPr/>
          <a:lstStyle/>
          <a:p>
            <a:r>
              <a:rPr lang="en-US" dirty="0" err="1" smtClean="0"/>
              <a:t>Tidak</a:t>
            </a:r>
            <a:r>
              <a:rPr lang="en-US" dirty="0" smtClean="0"/>
              <a:t> </a:t>
            </a:r>
            <a:r>
              <a:rPr lang="en-US" dirty="0" err="1" smtClean="0"/>
              <a:t>ada</a:t>
            </a:r>
            <a:r>
              <a:rPr lang="en-US" dirty="0" smtClean="0"/>
              <a:t> missing value </a:t>
            </a:r>
            <a:r>
              <a:rPr lang="en-US" dirty="0" err="1" smtClean="0"/>
              <a:t>dan</a:t>
            </a:r>
            <a:r>
              <a:rPr lang="en-US" dirty="0" smtClean="0"/>
              <a:t> </a:t>
            </a:r>
            <a:r>
              <a:rPr lang="en-US" dirty="0" err="1" smtClean="0"/>
              <a:t>duplikat</a:t>
            </a:r>
            <a:r>
              <a:rPr lang="en-US" dirty="0" smtClean="0"/>
              <a:t> data</a:t>
            </a:r>
          </a:p>
          <a:p>
            <a:r>
              <a:rPr lang="en-US" dirty="0" err="1" smtClean="0"/>
              <a:t>Hadling</a:t>
            </a:r>
            <a:r>
              <a:rPr lang="en-US" dirty="0" smtClean="0"/>
              <a:t> outlier </a:t>
            </a:r>
            <a:r>
              <a:rPr lang="en-US" dirty="0" err="1" smtClean="0"/>
              <a:t>menggunaka</a:t>
            </a:r>
            <a:r>
              <a:rPr lang="en-US" dirty="0" smtClean="0"/>
              <a:t> </a:t>
            </a:r>
            <a:r>
              <a:rPr lang="en-US" dirty="0" err="1" smtClean="0"/>
              <a:t>zcore</a:t>
            </a:r>
            <a:r>
              <a:rPr lang="en-US" dirty="0" smtClean="0"/>
              <a:t> </a:t>
            </a:r>
          </a:p>
          <a:p>
            <a:r>
              <a:rPr lang="en-US" dirty="0" err="1" smtClean="0"/>
              <a:t>Melakukan</a:t>
            </a:r>
            <a:r>
              <a:rPr lang="en-US" dirty="0" smtClean="0"/>
              <a:t> encoding </a:t>
            </a:r>
            <a:r>
              <a:rPr lang="en-US" dirty="0" err="1" smtClean="0"/>
              <a:t>pada</a:t>
            </a:r>
            <a:r>
              <a:rPr lang="en-US" dirty="0" smtClean="0"/>
              <a:t> </a:t>
            </a:r>
            <a:r>
              <a:rPr lang="en-US" dirty="0" err="1" smtClean="0"/>
              <a:t>kolom</a:t>
            </a:r>
            <a:r>
              <a:rPr lang="en-US" dirty="0" smtClean="0"/>
              <a:t> </a:t>
            </a:r>
            <a:r>
              <a:rPr lang="en-US" dirty="0" err="1" smtClean="0"/>
              <a:t>PerformancePegawai</a:t>
            </a:r>
            <a:r>
              <a:rPr lang="en-US" dirty="0" smtClean="0"/>
              <a:t>, </a:t>
            </a:r>
            <a:r>
              <a:rPr lang="en-US" dirty="0" err="1" smtClean="0"/>
              <a:t>TingkatPendidikan</a:t>
            </a:r>
            <a:r>
              <a:rPr lang="en-US" dirty="0" smtClean="0"/>
              <a:t>, </a:t>
            </a:r>
            <a:r>
              <a:rPr lang="en-US" dirty="0" err="1" smtClean="0"/>
              <a:t>JenjangKarir</a:t>
            </a:r>
            <a:r>
              <a:rPr lang="en-US" dirty="0" smtClean="0"/>
              <a:t>, </a:t>
            </a:r>
            <a:r>
              <a:rPr lang="en-US" dirty="0" err="1" smtClean="0"/>
              <a:t>JenisKelamin</a:t>
            </a:r>
            <a:r>
              <a:rPr lang="en-US" dirty="0" smtClean="0"/>
              <a:t> dab OHE </a:t>
            </a:r>
            <a:r>
              <a:rPr lang="en-US" dirty="0" err="1" smtClean="0"/>
              <a:t>pada</a:t>
            </a:r>
            <a:r>
              <a:rPr lang="en-US" dirty="0" smtClean="0"/>
              <a:t> </a:t>
            </a:r>
            <a:r>
              <a:rPr lang="en-US" dirty="0" err="1" smtClean="0"/>
              <a:t>kolom</a:t>
            </a:r>
            <a:r>
              <a:rPr lang="en-US" dirty="0" smtClean="0"/>
              <a:t> </a:t>
            </a:r>
            <a:r>
              <a:rPr lang="en-US" dirty="0" err="1" smtClean="0"/>
              <a:t>AlasanResign</a:t>
            </a:r>
            <a:endParaRPr lang="en-US" dirty="0"/>
          </a:p>
          <a:p>
            <a:endParaRPr lang="en-US" dirty="0"/>
          </a:p>
        </p:txBody>
      </p:sp>
      <p:sp>
        <p:nvSpPr>
          <p:cNvPr id="4" name="TextBox 3"/>
          <p:cNvSpPr txBox="1"/>
          <p:nvPr/>
        </p:nvSpPr>
        <p:spPr>
          <a:xfrm>
            <a:off x="5339255" y="4603531"/>
            <a:ext cx="3710152" cy="1169551"/>
          </a:xfrm>
          <a:prstGeom prst="rect">
            <a:avLst/>
          </a:prstGeom>
          <a:noFill/>
        </p:spPr>
        <p:txBody>
          <a:bodyPr wrap="square" rtlCol="0">
            <a:spAutoFit/>
          </a:bodyPr>
          <a:lstStyle/>
          <a:p>
            <a:r>
              <a:rPr lang="en-US" dirty="0"/>
              <a:t>SOURCE CODE : </a:t>
            </a:r>
            <a:r>
              <a:rPr lang="en-US" dirty="0">
                <a:hlinkClick r:id="rId2"/>
              </a:rPr>
              <a:t>https://</a:t>
            </a:r>
            <a:r>
              <a:rPr lang="en-US" dirty="0" smtClean="0">
                <a:hlinkClick r:id="rId2"/>
              </a:rPr>
              <a:t>colab.research.google.com/drive/1NJ-zG8NG2YZsU00w6s6dWxPs16DTRu9J?usp=sharing</a:t>
            </a:r>
            <a:endParaRPr lang="en-US" dirty="0" smtClean="0"/>
          </a:p>
          <a:p>
            <a:endParaRPr lang="en-US" dirty="0"/>
          </a:p>
        </p:txBody>
      </p:sp>
    </p:spTree>
    <p:extLst>
      <p:ext uri="{BB962C8B-B14F-4D97-AF65-F5344CB8AC3E}">
        <p14:creationId xmlns:p14="http://schemas.microsoft.com/office/powerpoint/2010/main" val="2392615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Preprocessing</a:t>
            </a:r>
            <a:br>
              <a:rPr lang="en-US" dirty="0"/>
            </a:br>
            <a:endParaRPr lang="en-US" dirty="0"/>
          </a:p>
        </p:txBody>
      </p:sp>
      <p:pic>
        <p:nvPicPr>
          <p:cNvPr id="5" name="Picture 4"/>
          <p:cNvPicPr>
            <a:picLocks noChangeAspect="1"/>
          </p:cNvPicPr>
          <p:nvPr/>
        </p:nvPicPr>
        <p:blipFill>
          <a:blip r:embed="rId2"/>
          <a:stretch>
            <a:fillRect/>
          </a:stretch>
        </p:blipFill>
        <p:spPr>
          <a:xfrm>
            <a:off x="0" y="560525"/>
            <a:ext cx="5811061" cy="1495634"/>
          </a:xfrm>
          <a:prstGeom prst="rect">
            <a:avLst/>
          </a:prstGeom>
        </p:spPr>
      </p:pic>
      <p:pic>
        <p:nvPicPr>
          <p:cNvPr id="6" name="Picture 5"/>
          <p:cNvPicPr>
            <a:picLocks noChangeAspect="1"/>
          </p:cNvPicPr>
          <p:nvPr/>
        </p:nvPicPr>
        <p:blipFill>
          <a:blip r:embed="rId3"/>
          <a:stretch>
            <a:fillRect/>
          </a:stretch>
        </p:blipFill>
        <p:spPr>
          <a:xfrm>
            <a:off x="0" y="2136712"/>
            <a:ext cx="7944000" cy="1276528"/>
          </a:xfrm>
          <a:prstGeom prst="rect">
            <a:avLst/>
          </a:prstGeom>
        </p:spPr>
      </p:pic>
      <p:pic>
        <p:nvPicPr>
          <p:cNvPr id="7" name="Picture 6"/>
          <p:cNvPicPr>
            <a:picLocks noChangeAspect="1"/>
          </p:cNvPicPr>
          <p:nvPr/>
        </p:nvPicPr>
        <p:blipFill>
          <a:blip r:embed="rId4"/>
          <a:stretch>
            <a:fillRect/>
          </a:stretch>
        </p:blipFill>
        <p:spPr>
          <a:xfrm>
            <a:off x="0" y="3381129"/>
            <a:ext cx="7373379" cy="1762371"/>
          </a:xfrm>
          <a:prstGeom prst="rect">
            <a:avLst/>
          </a:prstGeom>
        </p:spPr>
      </p:pic>
      <p:sp>
        <p:nvSpPr>
          <p:cNvPr id="8" name="TextBox 7"/>
          <p:cNvSpPr txBox="1"/>
          <p:nvPr/>
        </p:nvSpPr>
        <p:spPr>
          <a:xfrm>
            <a:off x="6337738" y="987972"/>
            <a:ext cx="2301765" cy="738664"/>
          </a:xfrm>
          <a:prstGeom prst="rect">
            <a:avLst/>
          </a:prstGeom>
          <a:noFill/>
        </p:spPr>
        <p:txBody>
          <a:bodyPr wrap="square" rtlCol="0">
            <a:spAutoFit/>
          </a:bodyPr>
          <a:lstStyle/>
          <a:p>
            <a:r>
              <a:rPr lang="en-US" dirty="0" err="1" smtClean="0"/>
              <a:t>Membuat</a:t>
            </a:r>
            <a:r>
              <a:rPr lang="en-US" dirty="0" smtClean="0"/>
              <a:t> </a:t>
            </a:r>
            <a:r>
              <a:rPr lang="en-US" dirty="0" err="1" smtClean="0"/>
              <a:t>kolom</a:t>
            </a:r>
            <a:r>
              <a:rPr lang="en-US" dirty="0" smtClean="0"/>
              <a:t> </a:t>
            </a:r>
            <a:r>
              <a:rPr lang="en-US" dirty="0" err="1" smtClean="0"/>
              <a:t>baru</a:t>
            </a:r>
            <a:r>
              <a:rPr lang="en-US" dirty="0" smtClean="0"/>
              <a:t> </a:t>
            </a:r>
            <a:r>
              <a:rPr lang="en-US" dirty="0" err="1" smtClean="0"/>
              <a:t>sebagai</a:t>
            </a:r>
            <a:r>
              <a:rPr lang="en-US" dirty="0" smtClean="0"/>
              <a:t> </a:t>
            </a:r>
            <a:r>
              <a:rPr lang="en-US" dirty="0" err="1" smtClean="0"/>
              <a:t>kolom</a:t>
            </a:r>
            <a:r>
              <a:rPr lang="en-US" dirty="0" smtClean="0"/>
              <a:t> feature target </a:t>
            </a:r>
            <a:endParaRPr lang="en-US" dirty="0"/>
          </a:p>
        </p:txBody>
      </p:sp>
      <p:sp>
        <p:nvSpPr>
          <p:cNvPr id="9" name="TextBox 8"/>
          <p:cNvSpPr txBox="1"/>
          <p:nvPr/>
        </p:nvSpPr>
        <p:spPr>
          <a:xfrm>
            <a:off x="7944000" y="2291255"/>
            <a:ext cx="1126428" cy="954107"/>
          </a:xfrm>
          <a:prstGeom prst="rect">
            <a:avLst/>
          </a:prstGeom>
          <a:noFill/>
        </p:spPr>
        <p:txBody>
          <a:bodyPr wrap="square" rtlCol="0">
            <a:spAutoFit/>
          </a:bodyPr>
          <a:lstStyle/>
          <a:p>
            <a:r>
              <a:rPr lang="en-US" dirty="0" err="1" smtClean="0"/>
              <a:t>Manghapus</a:t>
            </a:r>
            <a:r>
              <a:rPr lang="en-US" dirty="0" smtClean="0"/>
              <a:t> </a:t>
            </a:r>
            <a:r>
              <a:rPr lang="en-US" dirty="0" err="1" smtClean="0"/>
              <a:t>kolom</a:t>
            </a:r>
            <a:r>
              <a:rPr lang="en-US" dirty="0" smtClean="0"/>
              <a:t> yang </a:t>
            </a:r>
            <a:r>
              <a:rPr lang="en-US" dirty="0" err="1" smtClean="0"/>
              <a:t>tidak</a:t>
            </a:r>
            <a:r>
              <a:rPr lang="en-US" dirty="0" smtClean="0"/>
              <a:t> </a:t>
            </a:r>
            <a:r>
              <a:rPr lang="en-US" dirty="0" err="1" smtClean="0"/>
              <a:t>diperllukan</a:t>
            </a:r>
            <a:endParaRPr lang="en-US" dirty="0"/>
          </a:p>
        </p:txBody>
      </p:sp>
      <p:sp>
        <p:nvSpPr>
          <p:cNvPr id="10" name="TextBox 9"/>
          <p:cNvSpPr txBox="1"/>
          <p:nvPr/>
        </p:nvSpPr>
        <p:spPr>
          <a:xfrm>
            <a:off x="7073462" y="3657600"/>
            <a:ext cx="1744717" cy="738664"/>
          </a:xfrm>
          <a:prstGeom prst="rect">
            <a:avLst/>
          </a:prstGeom>
          <a:noFill/>
        </p:spPr>
        <p:txBody>
          <a:bodyPr wrap="square" rtlCol="0">
            <a:spAutoFit/>
          </a:bodyPr>
          <a:lstStyle/>
          <a:p>
            <a:r>
              <a:rPr lang="en-US" dirty="0" err="1" smtClean="0"/>
              <a:t>Memisahkan</a:t>
            </a:r>
            <a:r>
              <a:rPr lang="en-US" dirty="0" smtClean="0"/>
              <a:t> data </a:t>
            </a:r>
            <a:r>
              <a:rPr lang="en-US" dirty="0" err="1" smtClean="0"/>
              <a:t>menjadi</a:t>
            </a:r>
            <a:r>
              <a:rPr lang="en-US" dirty="0" smtClean="0"/>
              <a:t> feature </a:t>
            </a:r>
            <a:r>
              <a:rPr lang="en-US" dirty="0" err="1" smtClean="0"/>
              <a:t>dan</a:t>
            </a:r>
            <a:r>
              <a:rPr lang="en-US" dirty="0" smtClean="0"/>
              <a:t> target </a:t>
            </a:r>
            <a:endParaRPr lang="en-US" dirty="0"/>
          </a:p>
        </p:txBody>
      </p:sp>
    </p:spTree>
    <p:extLst>
      <p:ext uri="{BB962C8B-B14F-4D97-AF65-F5344CB8AC3E}">
        <p14:creationId xmlns:p14="http://schemas.microsoft.com/office/powerpoint/2010/main" val="410142012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331</Words>
  <Application>Microsoft Office PowerPoint</Application>
  <PresentationFormat>On-screen Show (16:9)</PresentationFormat>
  <Paragraphs>63</Paragraphs>
  <Slides>14</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Roboto</vt:lpstr>
      <vt:lpstr>Dosis</vt:lpstr>
      <vt:lpstr>Simple Light</vt:lpstr>
      <vt:lpstr>Simple Light</vt:lpstr>
      <vt:lpstr>Improving Employee Retention by Predicting Employee Attrition Using Machine Learning</vt:lpstr>
      <vt:lpstr>Overview</vt:lpstr>
      <vt:lpstr>Data Preprocessing</vt:lpstr>
      <vt:lpstr>Annual Report on Employee Number Changes </vt:lpstr>
      <vt:lpstr>Annual Report on Employee Number Changes </vt:lpstr>
      <vt:lpstr>Resign Reason Analysis for Employee Attrition Management Strategy</vt:lpstr>
      <vt:lpstr>Resign Reason Analysis for Employee Attrition Management Strategy</vt:lpstr>
      <vt:lpstr>Data Preprocessing </vt:lpstr>
      <vt:lpstr>Data Preprocessing </vt:lpstr>
      <vt:lpstr>Data Preprocessing </vt:lpstr>
      <vt:lpstr>Modeling</vt:lpstr>
      <vt:lpstr>Cross-validation</vt:lpstr>
      <vt:lpstr>Evaluation pipeline </vt:lpstr>
      <vt:lpstr>Evaluation pipeline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dc:creator>ASUS</dc:creator>
  <cp:lastModifiedBy>ASUS</cp:lastModifiedBy>
  <cp:revision>4</cp:revision>
  <dcterms:modified xsi:type="dcterms:W3CDTF">2023-05-09T04:12:08Z</dcterms:modified>
</cp:coreProperties>
</file>